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6"/>
  </p:notesMasterIdLst>
  <p:sldIdLst>
    <p:sldId id="256" r:id="rId2"/>
    <p:sldId id="296" r:id="rId3"/>
    <p:sldId id="258" r:id="rId4"/>
    <p:sldId id="298" r:id="rId5"/>
    <p:sldId id="299" r:id="rId6"/>
    <p:sldId id="260" r:id="rId7"/>
    <p:sldId id="297" r:id="rId8"/>
    <p:sldId id="300" r:id="rId9"/>
    <p:sldId id="265" r:id="rId10"/>
    <p:sldId id="301" r:id="rId11"/>
    <p:sldId id="275" r:id="rId12"/>
    <p:sldId id="302" r:id="rId13"/>
    <p:sldId id="261" r:id="rId14"/>
    <p:sldId id="303" r:id="rId15"/>
    <p:sldId id="304" r:id="rId16"/>
    <p:sldId id="263" r:id="rId17"/>
    <p:sldId id="305" r:id="rId18"/>
    <p:sldId id="306" r:id="rId19"/>
    <p:sldId id="264" r:id="rId20"/>
    <p:sldId id="308" r:id="rId21"/>
    <p:sldId id="309" r:id="rId22"/>
    <p:sldId id="307" r:id="rId23"/>
    <p:sldId id="272" r:id="rId24"/>
    <p:sldId id="310" r:id="rId25"/>
    <p:sldId id="316" r:id="rId26"/>
    <p:sldId id="317" r:id="rId27"/>
    <p:sldId id="319" r:id="rId28"/>
    <p:sldId id="311" r:id="rId29"/>
    <p:sldId id="267" r:id="rId30"/>
    <p:sldId id="312" r:id="rId31"/>
    <p:sldId id="313" r:id="rId32"/>
    <p:sldId id="314" r:id="rId33"/>
    <p:sldId id="279" r:id="rId34"/>
    <p:sldId id="315" r:id="rId35"/>
  </p:sldIdLst>
  <p:sldSz cx="9144000" cy="5143500" type="screen16x9"/>
  <p:notesSz cx="6858000" cy="9144000"/>
  <p:embeddedFontLst>
    <p:embeddedFont>
      <p:font typeface="Barlow" pitchFamily="2" charset="77"/>
      <p:regular r:id="rId37"/>
      <p:bold r:id="rId38"/>
      <p:italic r:id="rId39"/>
      <p:boldItalic r:id="rId40"/>
    </p:embeddedFont>
    <p:embeddedFont>
      <p:font typeface="Barlow Light" pitchFamily="2" charset="77"/>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D56"/>
    <a:srgbClr val="3C2B53"/>
    <a:srgbClr val="E38C47"/>
    <a:srgbClr val="2E1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0"/>
    <p:restoredTop sz="94595"/>
  </p:normalViewPr>
  <p:slideViewPr>
    <p:cSldViewPr snapToGrid="0" snapToObjects="1">
      <p:cViewPr>
        <p:scale>
          <a:sx n="119" d="100"/>
          <a:sy n="119" d="100"/>
        </p:scale>
        <p:origin x="-52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15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588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763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77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3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66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3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485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98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18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488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887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73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78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271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111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30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34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44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78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92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32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dirty="0"/>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dirty="0">
                <a:solidFill>
                  <a:schemeClr val="lt2"/>
                </a:solidFill>
              </a:rPr>
              <a:t>EBED-01</a:t>
            </a:r>
            <a:br>
              <a:rPr lang="en" dirty="0">
                <a:solidFill>
                  <a:schemeClr val="lt2"/>
                </a:solidFill>
              </a:rPr>
            </a:br>
            <a:r>
              <a:rPr lang="en" dirty="0">
                <a:solidFill>
                  <a:schemeClr val="lt2"/>
                </a:solidFill>
              </a:rPr>
              <a:t>Project DEAF</a:t>
            </a:r>
            <a:endParaRPr dirty="0">
              <a:solidFill>
                <a:schemeClr val="lt2"/>
              </a:solidFill>
            </a:endParaRPr>
          </a:p>
        </p:txBody>
      </p:sp>
      <p:grpSp>
        <p:nvGrpSpPr>
          <p:cNvPr id="161" name="Grupo 17">
            <a:extLst>
              <a:ext uri="{FF2B5EF4-FFF2-40B4-BE49-F238E27FC236}">
                <a16:creationId xmlns:a16="http://schemas.microsoft.com/office/drawing/2014/main" id="{E87FB0A7-E837-7543-AA5B-7972FBE7B271}"/>
              </a:ext>
            </a:extLst>
          </p:cNvPr>
          <p:cNvGrpSpPr/>
          <p:nvPr/>
        </p:nvGrpSpPr>
        <p:grpSpPr>
          <a:xfrm>
            <a:off x="5035367" y="0"/>
            <a:ext cx="3851055" cy="4917547"/>
            <a:chOff x="5463177" y="4131209"/>
            <a:chExt cx="563250" cy="684279"/>
          </a:xfrm>
        </p:grpSpPr>
        <p:sp>
          <p:nvSpPr>
            <p:cNvPr id="162" name="Google Shape;1185;p46">
              <a:extLst>
                <a:ext uri="{FF2B5EF4-FFF2-40B4-BE49-F238E27FC236}">
                  <a16:creationId xmlns:a16="http://schemas.microsoft.com/office/drawing/2014/main" id="{1BF445E6-4354-AD42-8156-A5DCE43DDB81}"/>
                </a:ext>
              </a:extLst>
            </p:cNvPr>
            <p:cNvSpPr/>
            <p:nvPr/>
          </p:nvSpPr>
          <p:spPr>
            <a:xfrm>
              <a:off x="5772698" y="4131209"/>
              <a:ext cx="253729" cy="260766"/>
            </a:xfrm>
            <a:custGeom>
              <a:avLst/>
              <a:gdLst/>
              <a:ahLst/>
              <a:cxnLst/>
              <a:rect l="l" t="t" r="r" b="b"/>
              <a:pathLst>
                <a:path w="2537293" h="2607659" extrusionOk="0">
                  <a:moveTo>
                    <a:pt x="2537293" y="719897"/>
                  </a:moveTo>
                  <a:cubicBezTo>
                    <a:pt x="1312518" y="13074"/>
                    <a:pt x="312539" y="850388"/>
                    <a:pt x="312539" y="2607660"/>
                  </a:cubicBezTo>
                  <a:lnTo>
                    <a:pt x="0" y="2427148"/>
                  </a:lnTo>
                  <a:cubicBezTo>
                    <a:pt x="725" y="442242"/>
                    <a:pt x="1132681" y="-523387"/>
                    <a:pt x="2537293" y="287104"/>
                  </a:cubicBezTo>
                  <a:lnTo>
                    <a:pt x="2537293" y="719897"/>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186;p46">
              <a:extLst>
                <a:ext uri="{FF2B5EF4-FFF2-40B4-BE49-F238E27FC236}">
                  <a16:creationId xmlns:a16="http://schemas.microsoft.com/office/drawing/2014/main" id="{9051EFCD-38AE-6441-9717-765B8D1A8007}"/>
                </a:ext>
              </a:extLst>
            </p:cNvPr>
            <p:cNvSpPr/>
            <p:nvPr/>
          </p:nvSpPr>
          <p:spPr>
            <a:xfrm>
              <a:off x="5892718" y="4319899"/>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187;p46">
              <a:extLst>
                <a:ext uri="{FF2B5EF4-FFF2-40B4-BE49-F238E27FC236}">
                  <a16:creationId xmlns:a16="http://schemas.microsoft.com/office/drawing/2014/main" id="{925D6A63-E091-4040-8C7B-6C82290E71B3}"/>
                </a:ext>
              </a:extLst>
            </p:cNvPr>
            <p:cNvSpPr/>
            <p:nvPr/>
          </p:nvSpPr>
          <p:spPr>
            <a:xfrm>
              <a:off x="5831985" y="4228086"/>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188;p46">
              <a:extLst>
                <a:ext uri="{FF2B5EF4-FFF2-40B4-BE49-F238E27FC236}">
                  <a16:creationId xmlns:a16="http://schemas.microsoft.com/office/drawing/2014/main" id="{1E62005F-DD77-C141-854C-1D1DBB688F88}"/>
                </a:ext>
              </a:extLst>
            </p:cNvPr>
            <p:cNvSpPr/>
            <p:nvPr/>
          </p:nvSpPr>
          <p:spPr>
            <a:xfrm>
              <a:off x="5966466" y="4416726"/>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189;p46">
              <a:extLst>
                <a:ext uri="{FF2B5EF4-FFF2-40B4-BE49-F238E27FC236}">
                  <a16:creationId xmlns:a16="http://schemas.microsoft.com/office/drawing/2014/main" id="{C9B33875-9813-4944-B1D5-6848EE375F73}"/>
                </a:ext>
              </a:extLst>
            </p:cNvPr>
            <p:cNvSpPr/>
            <p:nvPr/>
          </p:nvSpPr>
          <p:spPr>
            <a:xfrm>
              <a:off x="5785640" y="4401007"/>
              <a:ext cx="215804" cy="237058"/>
            </a:xfrm>
            <a:custGeom>
              <a:avLst/>
              <a:gdLst/>
              <a:ahLst/>
              <a:cxnLst/>
              <a:rect l="l" t="t" r="r" b="b"/>
              <a:pathLst>
                <a:path w="2158040" h="2370577" extrusionOk="0">
                  <a:moveTo>
                    <a:pt x="0" y="0"/>
                  </a:moveTo>
                  <a:lnTo>
                    <a:pt x="2158041" y="1246184"/>
                  </a:lnTo>
                  <a:lnTo>
                    <a:pt x="2158041" y="2370577"/>
                  </a:lnTo>
                  <a:lnTo>
                    <a:pt x="190714" y="1233860"/>
                  </a:lnTo>
                  <a:lnTo>
                    <a:pt x="725" y="1296205"/>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190;p46">
              <a:extLst>
                <a:ext uri="{FF2B5EF4-FFF2-40B4-BE49-F238E27FC236}">
                  <a16:creationId xmlns:a16="http://schemas.microsoft.com/office/drawing/2014/main" id="{88FDEA6D-1066-0C47-800B-220CEBFF0FE8}"/>
                </a:ext>
              </a:extLst>
            </p:cNvPr>
            <p:cNvSpPr/>
            <p:nvPr/>
          </p:nvSpPr>
          <p:spPr>
            <a:xfrm>
              <a:off x="5804945" y="4438611"/>
              <a:ext cx="24510" cy="36442"/>
            </a:xfrm>
            <a:custGeom>
              <a:avLst/>
              <a:gdLst/>
              <a:ahLst/>
              <a:cxnLst/>
              <a:rect l="l" t="t" r="r" b="b"/>
              <a:pathLst>
                <a:path w="245099" h="364422" extrusionOk="0">
                  <a:moveTo>
                    <a:pt x="245100" y="252893"/>
                  </a:moveTo>
                  <a:cubicBezTo>
                    <a:pt x="245100" y="345687"/>
                    <a:pt x="189989" y="389183"/>
                    <a:pt x="122550" y="350036"/>
                  </a:cubicBezTo>
                  <a:cubicBezTo>
                    <a:pt x="55111" y="310889"/>
                    <a:pt x="0" y="204322"/>
                    <a:pt x="0" y="111529"/>
                  </a:cubicBezTo>
                  <a:cubicBezTo>
                    <a:pt x="0" y="18735"/>
                    <a:pt x="55111" y="-24761"/>
                    <a:pt x="122550" y="14386"/>
                  </a:cubicBezTo>
                  <a:cubicBezTo>
                    <a:pt x="189989" y="52808"/>
                    <a:pt x="245100" y="160100"/>
                    <a:pt x="245100" y="25289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191;p46">
              <a:extLst>
                <a:ext uri="{FF2B5EF4-FFF2-40B4-BE49-F238E27FC236}">
                  <a16:creationId xmlns:a16="http://schemas.microsoft.com/office/drawing/2014/main" id="{537C10CE-28B6-8D4C-96C2-E5B130C168EC}"/>
                </a:ext>
              </a:extLst>
            </p:cNvPr>
            <p:cNvSpPr/>
            <p:nvPr/>
          </p:nvSpPr>
          <p:spPr>
            <a:xfrm>
              <a:off x="5840951" y="4460215"/>
              <a:ext cx="47280" cy="37190"/>
            </a:xfrm>
            <a:custGeom>
              <a:avLst/>
              <a:gdLst/>
              <a:ahLst/>
              <a:cxnLst/>
              <a:rect l="l" t="t" r="r" b="b"/>
              <a:pathLst>
                <a:path w="472796" h="371897" extrusionOk="0">
                  <a:moveTo>
                    <a:pt x="0" y="0"/>
                  </a:moveTo>
                  <a:lnTo>
                    <a:pt x="472796" y="273305"/>
                  </a:lnTo>
                  <a:lnTo>
                    <a:pt x="472796" y="37189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192;p46">
              <a:extLst>
                <a:ext uri="{FF2B5EF4-FFF2-40B4-BE49-F238E27FC236}">
                  <a16:creationId xmlns:a16="http://schemas.microsoft.com/office/drawing/2014/main" id="{1EBFF333-0ABC-5044-86B8-D45CE9A9EC3C}"/>
                </a:ext>
              </a:extLst>
            </p:cNvPr>
            <p:cNvSpPr/>
            <p:nvPr/>
          </p:nvSpPr>
          <p:spPr>
            <a:xfrm>
              <a:off x="5840951" y="4479951"/>
              <a:ext cx="141186" cy="91416"/>
            </a:xfrm>
            <a:custGeom>
              <a:avLst/>
              <a:gdLst/>
              <a:ahLst/>
              <a:cxnLst/>
              <a:rect l="l" t="t" r="r" b="b"/>
              <a:pathLst>
                <a:path w="1411862" h="914158" extrusionOk="0">
                  <a:moveTo>
                    <a:pt x="0" y="0"/>
                  </a:moveTo>
                  <a:lnTo>
                    <a:pt x="1411863" y="815566"/>
                  </a:lnTo>
                  <a:lnTo>
                    <a:pt x="1411863" y="914158"/>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193;p46">
              <a:extLst>
                <a:ext uri="{FF2B5EF4-FFF2-40B4-BE49-F238E27FC236}">
                  <a16:creationId xmlns:a16="http://schemas.microsoft.com/office/drawing/2014/main" id="{FA9E4EDD-A3EC-A84D-91C0-6B9D5D790CA6}"/>
                </a:ext>
              </a:extLst>
            </p:cNvPr>
            <p:cNvSpPr/>
            <p:nvPr/>
          </p:nvSpPr>
          <p:spPr>
            <a:xfrm>
              <a:off x="5840951" y="4499615"/>
              <a:ext cx="110440" cy="73655"/>
            </a:xfrm>
            <a:custGeom>
              <a:avLst/>
              <a:gdLst/>
              <a:ahLst/>
              <a:cxnLst/>
              <a:rect l="l" t="t" r="r" b="b"/>
              <a:pathLst>
                <a:path w="1104400" h="736546" extrusionOk="0">
                  <a:moveTo>
                    <a:pt x="0" y="0"/>
                  </a:moveTo>
                  <a:lnTo>
                    <a:pt x="1104400" y="637953"/>
                  </a:lnTo>
                  <a:lnTo>
                    <a:pt x="1104400" y="736546"/>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194;p46">
              <a:extLst>
                <a:ext uri="{FF2B5EF4-FFF2-40B4-BE49-F238E27FC236}">
                  <a16:creationId xmlns:a16="http://schemas.microsoft.com/office/drawing/2014/main" id="{9379FF27-183C-1E43-8107-7C0BC1220A34}"/>
                </a:ext>
              </a:extLst>
            </p:cNvPr>
            <p:cNvSpPr/>
            <p:nvPr/>
          </p:nvSpPr>
          <p:spPr>
            <a:xfrm>
              <a:off x="5629325" y="4251434"/>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195;p46">
              <a:extLst>
                <a:ext uri="{FF2B5EF4-FFF2-40B4-BE49-F238E27FC236}">
                  <a16:creationId xmlns:a16="http://schemas.microsoft.com/office/drawing/2014/main" id="{3B914113-901A-9347-879B-12327757E302}"/>
                </a:ext>
              </a:extLst>
            </p:cNvPr>
            <p:cNvSpPr/>
            <p:nvPr/>
          </p:nvSpPr>
          <p:spPr>
            <a:xfrm>
              <a:off x="5641255" y="4384669"/>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196;p46">
              <a:extLst>
                <a:ext uri="{FF2B5EF4-FFF2-40B4-BE49-F238E27FC236}">
                  <a16:creationId xmlns:a16="http://schemas.microsoft.com/office/drawing/2014/main" id="{72213ED2-DD28-244F-95E5-F040F383DCEC}"/>
                </a:ext>
              </a:extLst>
            </p:cNvPr>
            <p:cNvSpPr/>
            <p:nvPr/>
          </p:nvSpPr>
          <p:spPr>
            <a:xfrm>
              <a:off x="5648051" y="4407731"/>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197;p46">
              <a:extLst>
                <a:ext uri="{FF2B5EF4-FFF2-40B4-BE49-F238E27FC236}">
                  <a16:creationId xmlns:a16="http://schemas.microsoft.com/office/drawing/2014/main" id="{FF1A8FDE-CD04-DD45-BDE0-BB8BB63989E6}"/>
                </a:ext>
              </a:extLst>
            </p:cNvPr>
            <p:cNvSpPr/>
            <p:nvPr/>
          </p:nvSpPr>
          <p:spPr>
            <a:xfrm>
              <a:off x="5599103" y="4399272"/>
              <a:ext cx="84552" cy="73945"/>
            </a:xfrm>
            <a:custGeom>
              <a:avLst/>
              <a:gdLst/>
              <a:ahLst/>
              <a:cxnLst/>
              <a:rect l="l" t="t" r="r" b="b"/>
              <a:pathLst>
                <a:path w="845522" h="739446" extrusionOk="0">
                  <a:moveTo>
                    <a:pt x="845523" y="487890"/>
                  </a:moveTo>
                  <a:lnTo>
                    <a:pt x="0" y="0"/>
                  </a:lnTo>
                  <a:lnTo>
                    <a:pt x="0" y="251557"/>
                  </a:lnTo>
                  <a:lnTo>
                    <a:pt x="845523" y="739446"/>
                  </a:lnTo>
                  <a:lnTo>
                    <a:pt x="845523" y="48789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198;p46">
              <a:extLst>
                <a:ext uri="{FF2B5EF4-FFF2-40B4-BE49-F238E27FC236}">
                  <a16:creationId xmlns:a16="http://schemas.microsoft.com/office/drawing/2014/main" id="{91C55D8D-0C3E-5343-BE94-16857C344EC9}"/>
                </a:ext>
              </a:extLst>
            </p:cNvPr>
            <p:cNvSpPr/>
            <p:nvPr/>
          </p:nvSpPr>
          <p:spPr>
            <a:xfrm>
              <a:off x="5675670" y="4310105"/>
              <a:ext cx="28136" cy="42759"/>
            </a:xfrm>
            <a:custGeom>
              <a:avLst/>
              <a:gdLst/>
              <a:ahLst/>
              <a:cxnLst/>
              <a:rect l="l" t="t" r="r" b="b"/>
              <a:pathLst>
                <a:path w="281357" h="427594" extrusionOk="0">
                  <a:moveTo>
                    <a:pt x="281358" y="296079"/>
                  </a:moveTo>
                  <a:cubicBezTo>
                    <a:pt x="281358" y="404821"/>
                    <a:pt x="218270" y="456292"/>
                    <a:pt x="140679" y="411345"/>
                  </a:cubicBezTo>
                  <a:cubicBezTo>
                    <a:pt x="63088" y="366399"/>
                    <a:pt x="0" y="240983"/>
                    <a:pt x="0" y="131516"/>
                  </a:cubicBezTo>
                  <a:cubicBezTo>
                    <a:pt x="0" y="22774"/>
                    <a:pt x="63088" y="-28698"/>
                    <a:pt x="140679" y="16249"/>
                  </a:cubicBezTo>
                  <a:cubicBezTo>
                    <a:pt x="218270" y="62646"/>
                    <a:pt x="281358" y="187337"/>
                    <a:pt x="281358" y="29607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199;p46">
              <a:extLst>
                <a:ext uri="{FF2B5EF4-FFF2-40B4-BE49-F238E27FC236}">
                  <a16:creationId xmlns:a16="http://schemas.microsoft.com/office/drawing/2014/main" id="{7D2FE4BA-D36D-A641-A9D4-FB195E554721}"/>
                </a:ext>
              </a:extLst>
            </p:cNvPr>
            <p:cNvSpPr/>
            <p:nvPr/>
          </p:nvSpPr>
          <p:spPr>
            <a:xfrm>
              <a:off x="5665014" y="4356952"/>
              <a:ext cx="49510" cy="50597"/>
            </a:xfrm>
            <a:custGeom>
              <a:avLst/>
              <a:gdLst/>
              <a:ahLst/>
              <a:cxnLst/>
              <a:rect l="l" t="t" r="r" b="b"/>
              <a:pathLst>
                <a:path w="495103" h="505969" extrusionOk="0">
                  <a:moveTo>
                    <a:pt x="247552" y="29290"/>
                  </a:moveTo>
                  <a:cubicBezTo>
                    <a:pt x="122101" y="-43930"/>
                    <a:pt x="18405" y="24940"/>
                    <a:pt x="277" y="182254"/>
                  </a:cubicBezTo>
                  <a:cubicBezTo>
                    <a:pt x="-2624" y="209802"/>
                    <a:pt x="17680" y="246049"/>
                    <a:pt x="43060" y="260548"/>
                  </a:cubicBezTo>
                  <a:lnTo>
                    <a:pt x="452044" y="499781"/>
                  </a:lnTo>
                  <a:cubicBezTo>
                    <a:pt x="477424" y="514280"/>
                    <a:pt x="497728" y="502680"/>
                    <a:pt x="494827" y="471507"/>
                  </a:cubicBezTo>
                  <a:cubicBezTo>
                    <a:pt x="476699" y="292446"/>
                    <a:pt x="373003" y="102509"/>
                    <a:pt x="247552" y="2929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200;p46">
              <a:extLst>
                <a:ext uri="{FF2B5EF4-FFF2-40B4-BE49-F238E27FC236}">
                  <a16:creationId xmlns:a16="http://schemas.microsoft.com/office/drawing/2014/main" id="{AF288C6B-B36C-254F-9265-BCC18038D1F2}"/>
                </a:ext>
              </a:extLst>
            </p:cNvPr>
            <p:cNvSpPr/>
            <p:nvPr/>
          </p:nvSpPr>
          <p:spPr>
            <a:xfrm>
              <a:off x="5713411" y="4520290"/>
              <a:ext cx="121535" cy="295198"/>
            </a:xfrm>
            <a:custGeom>
              <a:avLst/>
              <a:gdLst/>
              <a:ahLst/>
              <a:cxnLst/>
              <a:rect l="l" t="t" r="r" b="b"/>
              <a:pathLst>
                <a:path w="1215347" h="2951984" extrusionOk="0">
                  <a:moveTo>
                    <a:pt x="0" y="0"/>
                  </a:moveTo>
                  <a:lnTo>
                    <a:pt x="1215348" y="701024"/>
                  </a:lnTo>
                  <a:lnTo>
                    <a:pt x="1215348" y="2951985"/>
                  </a:lnTo>
                  <a:lnTo>
                    <a:pt x="0" y="2250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201;p46">
              <a:extLst>
                <a:ext uri="{FF2B5EF4-FFF2-40B4-BE49-F238E27FC236}">
                  <a16:creationId xmlns:a16="http://schemas.microsoft.com/office/drawing/2014/main" id="{8BCF6ADE-B959-0140-BEF4-389553F72802}"/>
                </a:ext>
              </a:extLst>
            </p:cNvPr>
            <p:cNvSpPr/>
            <p:nvPr/>
          </p:nvSpPr>
          <p:spPr>
            <a:xfrm>
              <a:off x="5725269" y="4653526"/>
              <a:ext cx="97605" cy="66188"/>
            </a:xfrm>
            <a:custGeom>
              <a:avLst/>
              <a:gdLst/>
              <a:ahLst/>
              <a:cxnLst/>
              <a:rect l="l" t="t" r="r" b="b"/>
              <a:pathLst>
                <a:path w="976049" h="661876" extrusionOk="0">
                  <a:moveTo>
                    <a:pt x="0" y="0"/>
                  </a:moveTo>
                  <a:lnTo>
                    <a:pt x="976049" y="563284"/>
                  </a:lnTo>
                  <a:lnTo>
                    <a:pt x="976049" y="66187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202;p46">
              <a:extLst>
                <a:ext uri="{FF2B5EF4-FFF2-40B4-BE49-F238E27FC236}">
                  <a16:creationId xmlns:a16="http://schemas.microsoft.com/office/drawing/2014/main" id="{198B62BE-0147-0948-B9F0-0BDC61E09A7D}"/>
                </a:ext>
              </a:extLst>
            </p:cNvPr>
            <p:cNvSpPr/>
            <p:nvPr/>
          </p:nvSpPr>
          <p:spPr>
            <a:xfrm>
              <a:off x="5732065" y="4676587"/>
              <a:ext cx="83900" cy="58286"/>
            </a:xfrm>
            <a:custGeom>
              <a:avLst/>
              <a:gdLst/>
              <a:ahLst/>
              <a:cxnLst/>
              <a:rect l="l" t="t" r="r" b="b"/>
              <a:pathLst>
                <a:path w="838996" h="582857" extrusionOk="0">
                  <a:moveTo>
                    <a:pt x="0" y="0"/>
                  </a:moveTo>
                  <a:lnTo>
                    <a:pt x="838996" y="484265"/>
                  </a:lnTo>
                  <a:lnTo>
                    <a:pt x="838996" y="582857"/>
                  </a:lnTo>
                  <a:lnTo>
                    <a:pt x="0" y="9859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203;p46">
              <a:extLst>
                <a:ext uri="{FF2B5EF4-FFF2-40B4-BE49-F238E27FC236}">
                  <a16:creationId xmlns:a16="http://schemas.microsoft.com/office/drawing/2014/main" id="{840143D8-7609-0949-886D-48034B601B33}"/>
                </a:ext>
              </a:extLst>
            </p:cNvPr>
            <p:cNvSpPr/>
            <p:nvPr/>
          </p:nvSpPr>
          <p:spPr>
            <a:xfrm>
              <a:off x="5780290" y="4724156"/>
              <a:ext cx="84552" cy="73945"/>
            </a:xfrm>
            <a:custGeom>
              <a:avLst/>
              <a:gdLst/>
              <a:ahLst/>
              <a:cxnLst/>
              <a:rect l="l" t="t" r="r" b="b"/>
              <a:pathLst>
                <a:path w="845522" h="739446" extrusionOk="0">
                  <a:moveTo>
                    <a:pt x="845522" y="487889"/>
                  </a:moveTo>
                  <a:lnTo>
                    <a:pt x="0" y="0"/>
                  </a:lnTo>
                  <a:lnTo>
                    <a:pt x="0" y="251557"/>
                  </a:lnTo>
                  <a:lnTo>
                    <a:pt x="845522" y="739446"/>
                  </a:lnTo>
                  <a:lnTo>
                    <a:pt x="845522" y="4878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204;p46">
              <a:extLst>
                <a:ext uri="{FF2B5EF4-FFF2-40B4-BE49-F238E27FC236}">
                  <a16:creationId xmlns:a16="http://schemas.microsoft.com/office/drawing/2014/main" id="{31F2BABB-77EE-F346-AD00-C6091F868615}"/>
                </a:ext>
              </a:extLst>
            </p:cNvPr>
            <p:cNvSpPr/>
            <p:nvPr/>
          </p:nvSpPr>
          <p:spPr>
            <a:xfrm>
              <a:off x="5759684" y="4578962"/>
              <a:ext cx="28136" cy="42759"/>
            </a:xfrm>
            <a:custGeom>
              <a:avLst/>
              <a:gdLst/>
              <a:ahLst/>
              <a:cxnLst/>
              <a:rect l="l" t="t" r="r" b="b"/>
              <a:pathLst>
                <a:path w="281357" h="427594" extrusionOk="0">
                  <a:moveTo>
                    <a:pt x="281357" y="296079"/>
                  </a:moveTo>
                  <a:cubicBezTo>
                    <a:pt x="281357" y="404821"/>
                    <a:pt x="218270" y="456292"/>
                    <a:pt x="140679" y="411345"/>
                  </a:cubicBezTo>
                  <a:cubicBezTo>
                    <a:pt x="63088" y="365674"/>
                    <a:pt x="0" y="240983"/>
                    <a:pt x="0" y="131516"/>
                  </a:cubicBezTo>
                  <a:cubicBezTo>
                    <a:pt x="0" y="22774"/>
                    <a:pt x="63088" y="-28697"/>
                    <a:pt x="140679" y="16249"/>
                  </a:cubicBezTo>
                  <a:cubicBezTo>
                    <a:pt x="218270" y="61921"/>
                    <a:pt x="281357" y="187337"/>
                    <a:pt x="281357" y="29607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205;p46">
              <a:extLst>
                <a:ext uri="{FF2B5EF4-FFF2-40B4-BE49-F238E27FC236}">
                  <a16:creationId xmlns:a16="http://schemas.microsoft.com/office/drawing/2014/main" id="{4A97CD91-F80C-6249-B2DC-71776C24BE45}"/>
                </a:ext>
              </a:extLst>
            </p:cNvPr>
            <p:cNvSpPr/>
            <p:nvPr/>
          </p:nvSpPr>
          <p:spPr>
            <a:xfrm>
              <a:off x="5749028" y="4625809"/>
              <a:ext cx="49510" cy="50597"/>
            </a:xfrm>
            <a:custGeom>
              <a:avLst/>
              <a:gdLst/>
              <a:ahLst/>
              <a:cxnLst/>
              <a:rect l="l" t="t" r="r" b="b"/>
              <a:pathLst>
                <a:path w="495104" h="505969" extrusionOk="0">
                  <a:moveTo>
                    <a:pt x="247552" y="29290"/>
                  </a:moveTo>
                  <a:cubicBezTo>
                    <a:pt x="122102" y="-43930"/>
                    <a:pt x="18405" y="24940"/>
                    <a:pt x="277" y="182254"/>
                  </a:cubicBezTo>
                  <a:cubicBezTo>
                    <a:pt x="-2624" y="209802"/>
                    <a:pt x="17680" y="246049"/>
                    <a:pt x="43060" y="260548"/>
                  </a:cubicBezTo>
                  <a:lnTo>
                    <a:pt x="452044" y="499780"/>
                  </a:lnTo>
                  <a:cubicBezTo>
                    <a:pt x="477424" y="514279"/>
                    <a:pt x="497728" y="502680"/>
                    <a:pt x="494828" y="471508"/>
                  </a:cubicBezTo>
                  <a:cubicBezTo>
                    <a:pt x="476699" y="292446"/>
                    <a:pt x="373003" y="102509"/>
                    <a:pt x="247552" y="2929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206;p46">
              <a:extLst>
                <a:ext uri="{FF2B5EF4-FFF2-40B4-BE49-F238E27FC236}">
                  <a16:creationId xmlns:a16="http://schemas.microsoft.com/office/drawing/2014/main" id="{809F1585-C114-224C-A839-042832DC969E}"/>
                </a:ext>
              </a:extLst>
            </p:cNvPr>
            <p:cNvSpPr/>
            <p:nvPr/>
          </p:nvSpPr>
          <p:spPr>
            <a:xfrm>
              <a:off x="5463177" y="4376428"/>
              <a:ext cx="215876" cy="254239"/>
            </a:xfrm>
            <a:custGeom>
              <a:avLst/>
              <a:gdLst/>
              <a:ahLst/>
              <a:cxnLst/>
              <a:rect l="l" t="t" r="r" b="b"/>
              <a:pathLst>
                <a:path w="2158765" h="2542389" extrusionOk="0">
                  <a:moveTo>
                    <a:pt x="2158041" y="1246184"/>
                  </a:moveTo>
                  <a:lnTo>
                    <a:pt x="0" y="0"/>
                  </a:lnTo>
                  <a:lnTo>
                    <a:pt x="0" y="1124393"/>
                  </a:lnTo>
                  <a:lnTo>
                    <a:pt x="1968052" y="2260385"/>
                  </a:lnTo>
                  <a:lnTo>
                    <a:pt x="2158766" y="2542390"/>
                  </a:lnTo>
                  <a:lnTo>
                    <a:pt x="2158041" y="124618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207;p46">
              <a:extLst>
                <a:ext uri="{FF2B5EF4-FFF2-40B4-BE49-F238E27FC236}">
                  <a16:creationId xmlns:a16="http://schemas.microsoft.com/office/drawing/2014/main" id="{554948D7-7C43-D046-A657-7F8455B30C3D}"/>
                </a:ext>
              </a:extLst>
            </p:cNvPr>
            <p:cNvSpPr/>
            <p:nvPr/>
          </p:nvSpPr>
          <p:spPr>
            <a:xfrm>
              <a:off x="5634603" y="4501867"/>
              <a:ext cx="24510" cy="36442"/>
            </a:xfrm>
            <a:custGeom>
              <a:avLst/>
              <a:gdLst/>
              <a:ahLst/>
              <a:cxnLst/>
              <a:rect l="l" t="t" r="r" b="b"/>
              <a:pathLst>
                <a:path w="245099" h="364422" extrusionOk="0">
                  <a:moveTo>
                    <a:pt x="0" y="111529"/>
                  </a:moveTo>
                  <a:cubicBezTo>
                    <a:pt x="0" y="204322"/>
                    <a:pt x="55111" y="310889"/>
                    <a:pt x="122550" y="350036"/>
                  </a:cubicBezTo>
                  <a:cubicBezTo>
                    <a:pt x="189989" y="389184"/>
                    <a:pt x="245100" y="345687"/>
                    <a:pt x="245100" y="252893"/>
                  </a:cubicBezTo>
                  <a:cubicBezTo>
                    <a:pt x="245100" y="160100"/>
                    <a:pt x="189989" y="53533"/>
                    <a:pt x="122550" y="14386"/>
                  </a:cubicBezTo>
                  <a:cubicBezTo>
                    <a:pt x="55111" y="-24761"/>
                    <a:pt x="0" y="18735"/>
                    <a:pt x="0" y="1115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208;p46">
              <a:extLst>
                <a:ext uri="{FF2B5EF4-FFF2-40B4-BE49-F238E27FC236}">
                  <a16:creationId xmlns:a16="http://schemas.microsoft.com/office/drawing/2014/main" id="{CFBBC503-1505-CD49-8A4C-89BF723C204F}"/>
                </a:ext>
              </a:extLst>
            </p:cNvPr>
            <p:cNvSpPr/>
            <p:nvPr/>
          </p:nvSpPr>
          <p:spPr>
            <a:xfrm>
              <a:off x="5575895" y="4468818"/>
              <a:ext cx="47280" cy="37190"/>
            </a:xfrm>
            <a:custGeom>
              <a:avLst/>
              <a:gdLst/>
              <a:ahLst/>
              <a:cxnLst/>
              <a:rect l="l" t="t" r="r" b="b"/>
              <a:pathLst>
                <a:path w="472796" h="371897" extrusionOk="0">
                  <a:moveTo>
                    <a:pt x="472796" y="272580"/>
                  </a:moveTo>
                  <a:lnTo>
                    <a:pt x="0" y="0"/>
                  </a:lnTo>
                  <a:lnTo>
                    <a:pt x="0" y="98593"/>
                  </a:lnTo>
                  <a:lnTo>
                    <a:pt x="472796" y="371898"/>
                  </a:lnTo>
                  <a:lnTo>
                    <a:pt x="472796" y="27258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209;p46">
              <a:extLst>
                <a:ext uri="{FF2B5EF4-FFF2-40B4-BE49-F238E27FC236}">
                  <a16:creationId xmlns:a16="http://schemas.microsoft.com/office/drawing/2014/main" id="{308C69E0-4D4C-654B-B751-3CFC88239DB5}"/>
                </a:ext>
              </a:extLst>
            </p:cNvPr>
            <p:cNvSpPr/>
            <p:nvPr/>
          </p:nvSpPr>
          <p:spPr>
            <a:xfrm>
              <a:off x="5482265" y="4434407"/>
              <a:ext cx="141186" cy="91416"/>
            </a:xfrm>
            <a:custGeom>
              <a:avLst/>
              <a:gdLst/>
              <a:ahLst/>
              <a:cxnLst/>
              <a:rect l="l" t="t" r="r" b="b"/>
              <a:pathLst>
                <a:path w="1411863" h="914158" extrusionOk="0">
                  <a:moveTo>
                    <a:pt x="1411863" y="815566"/>
                  </a:moveTo>
                  <a:lnTo>
                    <a:pt x="0" y="0"/>
                  </a:lnTo>
                  <a:lnTo>
                    <a:pt x="0" y="98593"/>
                  </a:lnTo>
                  <a:lnTo>
                    <a:pt x="1411863" y="914158"/>
                  </a:lnTo>
                  <a:lnTo>
                    <a:pt x="1411863" y="81556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210;p46">
              <a:extLst>
                <a:ext uri="{FF2B5EF4-FFF2-40B4-BE49-F238E27FC236}">
                  <a16:creationId xmlns:a16="http://schemas.microsoft.com/office/drawing/2014/main" id="{F3A37DAF-862D-4646-8386-FE16EFE54942}"/>
                </a:ext>
              </a:extLst>
            </p:cNvPr>
            <p:cNvSpPr/>
            <p:nvPr/>
          </p:nvSpPr>
          <p:spPr>
            <a:xfrm>
              <a:off x="5512920" y="4471854"/>
              <a:ext cx="110440" cy="73655"/>
            </a:xfrm>
            <a:custGeom>
              <a:avLst/>
              <a:gdLst/>
              <a:ahLst/>
              <a:cxnLst/>
              <a:rect l="l" t="t" r="r" b="b"/>
              <a:pathLst>
                <a:path w="1104400" h="736546" extrusionOk="0">
                  <a:moveTo>
                    <a:pt x="1104401" y="637954"/>
                  </a:moveTo>
                  <a:lnTo>
                    <a:pt x="0" y="0"/>
                  </a:lnTo>
                  <a:lnTo>
                    <a:pt x="0" y="98593"/>
                  </a:lnTo>
                  <a:lnTo>
                    <a:pt x="1104401" y="736546"/>
                  </a:lnTo>
                  <a:lnTo>
                    <a:pt x="1104401" y="6379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211;p46">
              <a:extLst>
                <a:ext uri="{FF2B5EF4-FFF2-40B4-BE49-F238E27FC236}">
                  <a16:creationId xmlns:a16="http://schemas.microsoft.com/office/drawing/2014/main" id="{F3299A4B-6E6B-7D4C-B6A3-3BBC4E2AA894}"/>
                </a:ext>
              </a:extLst>
            </p:cNvPr>
            <p:cNvSpPr/>
            <p:nvPr/>
          </p:nvSpPr>
          <p:spPr>
            <a:xfrm>
              <a:off x="5743778" y="4152173"/>
              <a:ext cx="253729" cy="260766"/>
            </a:xfrm>
            <a:custGeom>
              <a:avLst/>
              <a:gdLst/>
              <a:ahLst/>
              <a:cxnLst/>
              <a:rect l="l" t="t" r="r" b="b"/>
              <a:pathLst>
                <a:path w="2537293" h="2607659" extrusionOk="0">
                  <a:moveTo>
                    <a:pt x="2537293" y="719897"/>
                  </a:moveTo>
                  <a:cubicBezTo>
                    <a:pt x="1313243" y="13074"/>
                    <a:pt x="312539" y="850388"/>
                    <a:pt x="312539" y="2607660"/>
                  </a:cubicBezTo>
                  <a:lnTo>
                    <a:pt x="0" y="2427148"/>
                  </a:lnTo>
                  <a:cubicBezTo>
                    <a:pt x="725" y="442242"/>
                    <a:pt x="1132681" y="-523387"/>
                    <a:pt x="2537293" y="287104"/>
                  </a:cubicBezTo>
                  <a:lnTo>
                    <a:pt x="2537293" y="719897"/>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212;p46">
              <a:extLst>
                <a:ext uri="{FF2B5EF4-FFF2-40B4-BE49-F238E27FC236}">
                  <a16:creationId xmlns:a16="http://schemas.microsoft.com/office/drawing/2014/main" id="{9D60170F-9073-5A47-AEDF-1AE715A54F68}"/>
                </a:ext>
              </a:extLst>
            </p:cNvPr>
            <p:cNvSpPr/>
            <p:nvPr/>
          </p:nvSpPr>
          <p:spPr>
            <a:xfrm>
              <a:off x="5863798" y="4340864"/>
              <a:ext cx="133282" cy="141143"/>
            </a:xfrm>
            <a:custGeom>
              <a:avLst/>
              <a:gdLst/>
              <a:ahLst/>
              <a:cxnLst/>
              <a:rect l="l" t="t" r="r" b="b"/>
              <a:pathLst>
                <a:path w="1332821" h="1411432" extrusionOk="0">
                  <a:moveTo>
                    <a:pt x="312539" y="1411432"/>
                  </a:moveTo>
                  <a:cubicBezTo>
                    <a:pt x="312539" y="631389"/>
                    <a:pt x="769382" y="262391"/>
                    <a:pt x="1332822" y="587167"/>
                  </a:cubicBezTo>
                  <a:lnTo>
                    <a:pt x="1332822" y="154374"/>
                  </a:lnTo>
                  <a:cubicBezTo>
                    <a:pt x="596797" y="-270445"/>
                    <a:pt x="0" y="211645"/>
                    <a:pt x="0" y="1230920"/>
                  </a:cubicBezTo>
                  <a:lnTo>
                    <a:pt x="312539" y="141143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213;p46">
              <a:extLst>
                <a:ext uri="{FF2B5EF4-FFF2-40B4-BE49-F238E27FC236}">
                  <a16:creationId xmlns:a16="http://schemas.microsoft.com/office/drawing/2014/main" id="{E1896416-263F-7943-A06C-15C40611E988}"/>
                </a:ext>
              </a:extLst>
            </p:cNvPr>
            <p:cNvSpPr/>
            <p:nvPr/>
          </p:nvSpPr>
          <p:spPr>
            <a:xfrm>
              <a:off x="5803065" y="4249051"/>
              <a:ext cx="194050" cy="197255"/>
            </a:xfrm>
            <a:custGeom>
              <a:avLst/>
              <a:gdLst/>
              <a:ahLst/>
              <a:cxnLst/>
              <a:rect l="l" t="t" r="r" b="b"/>
              <a:pathLst>
                <a:path w="1940495" h="1972554" extrusionOk="0">
                  <a:moveTo>
                    <a:pt x="312539" y="1972554"/>
                  </a:moveTo>
                  <a:cubicBezTo>
                    <a:pt x="312539" y="727095"/>
                    <a:pt x="1042038" y="138438"/>
                    <a:pt x="1940496" y="657500"/>
                  </a:cubicBezTo>
                  <a:lnTo>
                    <a:pt x="1940496" y="224707"/>
                  </a:lnTo>
                  <a:cubicBezTo>
                    <a:pt x="869453" y="-393673"/>
                    <a:pt x="0" y="308076"/>
                    <a:pt x="0" y="1792043"/>
                  </a:cubicBezTo>
                  <a:lnTo>
                    <a:pt x="312539" y="197255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214;p46">
              <a:extLst>
                <a:ext uri="{FF2B5EF4-FFF2-40B4-BE49-F238E27FC236}">
                  <a16:creationId xmlns:a16="http://schemas.microsoft.com/office/drawing/2014/main" id="{5237BE5F-E137-4D4D-94DB-83202A10A6B6}"/>
                </a:ext>
              </a:extLst>
            </p:cNvPr>
            <p:cNvSpPr/>
            <p:nvPr/>
          </p:nvSpPr>
          <p:spPr>
            <a:xfrm>
              <a:off x="5937545" y="4437691"/>
              <a:ext cx="59317" cy="89179"/>
            </a:xfrm>
            <a:custGeom>
              <a:avLst/>
              <a:gdLst/>
              <a:ahLst/>
              <a:cxnLst/>
              <a:rect l="l" t="t" r="r" b="b"/>
              <a:pathLst>
                <a:path w="593170" h="891788" extrusionOk="0">
                  <a:moveTo>
                    <a:pt x="296586" y="857302"/>
                  </a:moveTo>
                  <a:cubicBezTo>
                    <a:pt x="460469" y="952270"/>
                    <a:pt x="593171" y="844253"/>
                    <a:pt x="593171" y="617344"/>
                  </a:cubicBezTo>
                  <a:cubicBezTo>
                    <a:pt x="593171" y="390436"/>
                    <a:pt x="460469" y="129455"/>
                    <a:pt x="296586" y="34487"/>
                  </a:cubicBezTo>
                  <a:cubicBezTo>
                    <a:pt x="132702" y="-60481"/>
                    <a:pt x="0" y="47536"/>
                    <a:pt x="0" y="274444"/>
                  </a:cubicBezTo>
                  <a:cubicBezTo>
                    <a:pt x="0" y="502078"/>
                    <a:pt x="132702" y="762334"/>
                    <a:pt x="296586" y="857302"/>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215;p46">
              <a:extLst>
                <a:ext uri="{FF2B5EF4-FFF2-40B4-BE49-F238E27FC236}">
                  <a16:creationId xmlns:a16="http://schemas.microsoft.com/office/drawing/2014/main" id="{04108F6D-B017-2F49-8E0D-52C2FF9E087D}"/>
                </a:ext>
              </a:extLst>
            </p:cNvPr>
            <p:cNvSpPr/>
            <p:nvPr/>
          </p:nvSpPr>
          <p:spPr>
            <a:xfrm>
              <a:off x="5871100" y="4613443"/>
              <a:ext cx="60622" cy="82637"/>
            </a:xfrm>
            <a:custGeom>
              <a:avLst/>
              <a:gdLst/>
              <a:ahLst/>
              <a:cxnLst/>
              <a:rect l="l" t="t" r="r" b="b"/>
              <a:pathLst>
                <a:path w="606224" h="826367" extrusionOk="0">
                  <a:moveTo>
                    <a:pt x="303112" y="10476"/>
                  </a:moveTo>
                  <a:cubicBezTo>
                    <a:pt x="346621" y="35124"/>
                    <a:pt x="381428" y="96019"/>
                    <a:pt x="381428" y="146041"/>
                  </a:cubicBezTo>
                  <a:lnTo>
                    <a:pt x="381428" y="367150"/>
                  </a:lnTo>
                  <a:lnTo>
                    <a:pt x="527908" y="451243"/>
                  </a:lnTo>
                  <a:cubicBezTo>
                    <a:pt x="571417" y="475892"/>
                    <a:pt x="606224" y="536787"/>
                    <a:pt x="606224" y="587533"/>
                  </a:cubicBezTo>
                  <a:cubicBezTo>
                    <a:pt x="606224" y="637555"/>
                    <a:pt x="571417" y="657853"/>
                    <a:pt x="527908" y="633205"/>
                  </a:cubicBezTo>
                  <a:lnTo>
                    <a:pt x="381428" y="549111"/>
                  </a:lnTo>
                  <a:lnTo>
                    <a:pt x="381428" y="770220"/>
                  </a:lnTo>
                  <a:cubicBezTo>
                    <a:pt x="381428" y="820242"/>
                    <a:pt x="346621" y="840540"/>
                    <a:pt x="303112" y="815892"/>
                  </a:cubicBezTo>
                  <a:cubicBezTo>
                    <a:pt x="259603" y="791244"/>
                    <a:pt x="224796" y="730348"/>
                    <a:pt x="224796" y="679602"/>
                  </a:cubicBezTo>
                  <a:lnTo>
                    <a:pt x="224796" y="458493"/>
                  </a:lnTo>
                  <a:lnTo>
                    <a:pt x="78316" y="374399"/>
                  </a:lnTo>
                  <a:cubicBezTo>
                    <a:pt x="34807" y="349751"/>
                    <a:pt x="0" y="288855"/>
                    <a:pt x="0" y="238834"/>
                  </a:cubicBezTo>
                  <a:cubicBezTo>
                    <a:pt x="0" y="188812"/>
                    <a:pt x="34807" y="168514"/>
                    <a:pt x="78316" y="193162"/>
                  </a:cubicBezTo>
                  <a:lnTo>
                    <a:pt x="224796" y="277256"/>
                  </a:lnTo>
                  <a:lnTo>
                    <a:pt x="224796" y="56147"/>
                  </a:lnTo>
                  <a:cubicBezTo>
                    <a:pt x="224796" y="6126"/>
                    <a:pt x="259603" y="-14173"/>
                    <a:pt x="303112" y="10476"/>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216;p46">
              <a:extLst>
                <a:ext uri="{FF2B5EF4-FFF2-40B4-BE49-F238E27FC236}">
                  <a16:creationId xmlns:a16="http://schemas.microsoft.com/office/drawing/2014/main" id="{085E1FB7-3226-484D-A724-2CB08927A3E2}"/>
                </a:ext>
              </a:extLst>
            </p:cNvPr>
            <p:cNvSpPr/>
            <p:nvPr/>
          </p:nvSpPr>
          <p:spPr>
            <a:xfrm>
              <a:off x="5535048" y="4299581"/>
              <a:ext cx="43791" cy="93261"/>
            </a:xfrm>
            <a:custGeom>
              <a:avLst/>
              <a:gdLst/>
              <a:ahLst/>
              <a:cxnLst/>
              <a:rect l="l" t="t" r="r" b="b"/>
              <a:pathLst>
                <a:path w="437910" h="932608" extrusionOk="0">
                  <a:moveTo>
                    <a:pt x="218230" y="0"/>
                  </a:moveTo>
                  <a:lnTo>
                    <a:pt x="419821" y="395821"/>
                  </a:lnTo>
                  <a:cubicBezTo>
                    <a:pt x="447377" y="450192"/>
                    <a:pt x="443026" y="504563"/>
                    <a:pt x="409669" y="517612"/>
                  </a:cubicBezTo>
                  <a:cubicBezTo>
                    <a:pt x="376312" y="530661"/>
                    <a:pt x="327002" y="496589"/>
                    <a:pt x="299447" y="442218"/>
                  </a:cubicBezTo>
                  <a:lnTo>
                    <a:pt x="297271" y="437143"/>
                  </a:lnTo>
                  <a:lnTo>
                    <a:pt x="297271" y="876461"/>
                  </a:lnTo>
                  <a:cubicBezTo>
                    <a:pt x="297271" y="926483"/>
                    <a:pt x="262464" y="946781"/>
                    <a:pt x="218955" y="922133"/>
                  </a:cubicBezTo>
                  <a:cubicBezTo>
                    <a:pt x="175446" y="896760"/>
                    <a:pt x="140639" y="836589"/>
                    <a:pt x="140639" y="786568"/>
                  </a:cubicBezTo>
                  <a:lnTo>
                    <a:pt x="140639" y="347250"/>
                  </a:lnTo>
                  <a:lnTo>
                    <a:pt x="138464" y="349425"/>
                  </a:lnTo>
                  <a:cubicBezTo>
                    <a:pt x="110908" y="371898"/>
                    <a:pt x="60873" y="348700"/>
                    <a:pt x="28241" y="297228"/>
                  </a:cubicBezTo>
                  <a:cubicBezTo>
                    <a:pt x="-5116" y="245757"/>
                    <a:pt x="-9466" y="186312"/>
                    <a:pt x="18089" y="163838"/>
                  </a:cubicBezTo>
                  <a:lnTo>
                    <a:pt x="21823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r>
              <a:rPr lang="en" dirty="0"/>
              <a:t>2. </a:t>
            </a:r>
            <a:r>
              <a:rPr lang="en-GB" dirty="0"/>
              <a:t>the band of vibration</a:t>
            </a:r>
            <a:endParaRPr dirty="0"/>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marL="76200" indent="0">
              <a:buNone/>
            </a:pPr>
            <a:r>
              <a:rPr lang="en-GB" sz="1800" dirty="0"/>
              <a:t>we can obtain sound waves from the surrounding and process them by sound sensor and an algorithm that can help in identifying the frequency per tone. With this </a:t>
            </a:r>
            <a:r>
              <a:rPr lang="en-GB" sz="1800" dirty="0" err="1"/>
              <a:t>analyzed</a:t>
            </a:r>
            <a:r>
              <a:rPr lang="en-GB" sz="1800" dirty="0"/>
              <a:t> frequency spectrum in hands, it can divert it into vibrations via specialized motors. All of this lead by the help of deaf people high somatosensorial abilities, can be used in order to determine every sort of audible art a deaf person can wish to hear.</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4" name="Picture 3" descr="A picture containing text, person, indoor, hand&#10;&#10;Description automatically generated">
            <a:extLst>
              <a:ext uri="{FF2B5EF4-FFF2-40B4-BE49-F238E27FC236}">
                <a16:creationId xmlns:a16="http://schemas.microsoft.com/office/drawing/2014/main" id="{5BCFE5CD-F7A9-724D-979E-438D6F8890C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78176" y="0"/>
            <a:ext cx="2665824" cy="2879124"/>
          </a:xfrm>
          <a:prstGeom prst="rect">
            <a:avLst/>
          </a:prstGeom>
        </p:spPr>
      </p:pic>
      <p:graphicFrame>
        <p:nvGraphicFramePr>
          <p:cNvPr id="9" name="Object 8">
            <a:extLst>
              <a:ext uri="{FF2B5EF4-FFF2-40B4-BE49-F238E27FC236}">
                <a16:creationId xmlns:a16="http://schemas.microsoft.com/office/drawing/2014/main" id="{AE421C90-629E-7544-B885-E8105FDB4A98}"/>
              </a:ext>
            </a:extLst>
          </p:cNvPr>
          <p:cNvGraphicFramePr>
            <a:graphicFrameLocks noChangeAspect="1"/>
          </p:cNvGraphicFramePr>
          <p:nvPr>
            <p:extLst>
              <p:ext uri="{D42A27DB-BD31-4B8C-83A1-F6EECF244321}">
                <p14:modId xmlns:p14="http://schemas.microsoft.com/office/powerpoint/2010/main" val="474732965"/>
              </p:ext>
            </p:extLst>
          </p:nvPr>
        </p:nvGraphicFramePr>
        <p:xfrm>
          <a:off x="6478176" y="2778829"/>
          <a:ext cx="2665824" cy="2364671"/>
        </p:xfrm>
        <a:graphic>
          <a:graphicData uri="http://schemas.openxmlformats.org/presentationml/2006/ole">
            <mc:AlternateContent xmlns:mc="http://schemas.openxmlformats.org/markup-compatibility/2006">
              <mc:Choice xmlns:v="urn:schemas-microsoft-com:vml" Requires="v">
                <p:oleObj spid="_x0000_s2059" name="Image" r:id="rId5" imgW="5536440" imgH="2869560" progId="Photoshop.Image.21">
                  <p:embed/>
                </p:oleObj>
              </mc:Choice>
              <mc:Fallback>
                <p:oleObj name="Image" r:id="rId5" imgW="5536440" imgH="2869560" progId="Photoshop.Image.21">
                  <p:embed/>
                  <p:pic>
                    <p:nvPicPr>
                      <p:cNvPr id="35" name="Object 34">
                        <a:extLst>
                          <a:ext uri="{FF2B5EF4-FFF2-40B4-BE49-F238E27FC236}">
                            <a16:creationId xmlns:a16="http://schemas.microsoft.com/office/drawing/2014/main" id="{3EE50E50-D135-40E0-A11A-8AF649509DF9}"/>
                          </a:ext>
                        </a:extLst>
                      </p:cNvPr>
                      <p:cNvPicPr/>
                      <p:nvPr/>
                    </p:nvPicPr>
                    <p:blipFill>
                      <a:blip r:embed="rId6"/>
                      <a:stretch>
                        <a:fillRect/>
                      </a:stretch>
                    </p:blipFill>
                    <p:spPr>
                      <a:xfrm>
                        <a:off x="6478176" y="2778829"/>
                        <a:ext cx="2665824" cy="2364671"/>
                      </a:xfrm>
                      <a:prstGeom prst="rect">
                        <a:avLst/>
                      </a:prstGeom>
                    </p:spPr>
                  </p:pic>
                </p:oleObj>
              </mc:Fallback>
            </mc:AlternateContent>
          </a:graphicData>
        </a:graphic>
      </p:graphicFrame>
    </p:spTree>
    <p:extLst>
      <p:ext uri="{BB962C8B-B14F-4D97-AF65-F5344CB8AC3E}">
        <p14:creationId xmlns:p14="http://schemas.microsoft.com/office/powerpoint/2010/main" val="18626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body" idx="4294967295"/>
          </p:nvPr>
        </p:nvSpPr>
        <p:spPr>
          <a:xfrm>
            <a:off x="855299" y="373650"/>
            <a:ext cx="1699057" cy="4396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2600" b="1" dirty="0">
                <a:solidFill>
                  <a:schemeClr val="accent1"/>
                </a:solidFill>
                <a:latin typeface="Barlow"/>
                <a:ea typeface="Barlow"/>
                <a:cs typeface="Barlow"/>
                <a:sym typeface="Barlow"/>
              </a:rPr>
              <a:t>3.MOBILE Application</a:t>
            </a:r>
            <a:endParaRPr sz="2600" dirty="0"/>
          </a:p>
        </p:txBody>
      </p:sp>
      <p:sp>
        <p:nvSpPr>
          <p:cNvPr id="430" name="Google Shape;430;p3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431" name="Google Shape;431;p30"/>
          <p:cNvGrpSpPr/>
          <p:nvPr/>
        </p:nvGrpSpPr>
        <p:grpSpPr>
          <a:xfrm>
            <a:off x="5934693" y="69574"/>
            <a:ext cx="2625763" cy="4949407"/>
            <a:chOff x="2547150" y="238125"/>
            <a:chExt cx="2525675" cy="5238750"/>
          </a:xfrm>
        </p:grpSpPr>
        <p:sp>
          <p:nvSpPr>
            <p:cNvPr id="432" name="Google Shape;432;p30"/>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0"/>
          <p:cNvSpPr txBox="1">
            <a:spLocks noGrp="1"/>
          </p:cNvSpPr>
          <p:nvPr>
            <p:ph type="body" idx="4294967295"/>
          </p:nvPr>
        </p:nvSpPr>
        <p:spPr>
          <a:xfrm>
            <a:off x="2713381" y="69574"/>
            <a:ext cx="3088368" cy="4700276"/>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US" sz="1800" dirty="0"/>
              <a:t>This App have lots of features for example : </a:t>
            </a:r>
          </a:p>
          <a:p>
            <a:pPr marL="285750" indent="-285750">
              <a:spcAft>
                <a:spcPts val="800"/>
              </a:spcAft>
            </a:pPr>
            <a:r>
              <a:rPr lang="en-US" sz="1800" dirty="0"/>
              <a:t>it can communicate with the band of vibrations device to control the intensity of the motors.</a:t>
            </a:r>
          </a:p>
          <a:p>
            <a:pPr marL="285750" indent="-285750">
              <a:spcAft>
                <a:spcPts val="800"/>
              </a:spcAft>
            </a:pPr>
            <a:r>
              <a:rPr lang="en-US" sz="1800" dirty="0"/>
              <a:t>it has speech to text and AR mode to make it easier for deaf who can’t read.</a:t>
            </a:r>
          </a:p>
        </p:txBody>
      </p:sp>
      <p:pic>
        <p:nvPicPr>
          <p:cNvPr id="3" name="Picture 2" descr="Graphical user interface, application&#10;&#10;Description automatically generated">
            <a:extLst>
              <a:ext uri="{FF2B5EF4-FFF2-40B4-BE49-F238E27FC236}">
                <a16:creationId xmlns:a16="http://schemas.microsoft.com/office/drawing/2014/main" id="{797FCB54-1917-EE42-B186-2E2C587BBEF5}"/>
              </a:ext>
            </a:extLst>
          </p:cNvPr>
          <p:cNvPicPr>
            <a:picLocks noChangeAspect="1"/>
          </p:cNvPicPr>
          <p:nvPr/>
        </p:nvPicPr>
        <p:blipFill>
          <a:blip r:embed="rId3"/>
          <a:stretch>
            <a:fillRect/>
          </a:stretch>
        </p:blipFill>
        <p:spPr>
          <a:xfrm>
            <a:off x="6093719" y="463239"/>
            <a:ext cx="2422528" cy="410258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Materials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12</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832274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Two gloves</a:t>
            </a:r>
            <a:r>
              <a:rPr lang="en" sz="1400" dirty="0"/>
              <a:t>(main components)</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 name="Picture 2" descr="A picture containing person&#10;&#10;Description automatically generated">
            <a:extLst>
              <a:ext uri="{FF2B5EF4-FFF2-40B4-BE49-F238E27FC236}">
                <a16:creationId xmlns:a16="http://schemas.microsoft.com/office/drawing/2014/main" id="{C001151B-1752-2249-8207-5BE8455B45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8799" y="175364"/>
            <a:ext cx="3426871" cy="4968136"/>
          </a:xfrm>
          <a:prstGeom prst="rect">
            <a:avLst/>
          </a:prstGeom>
        </p:spPr>
      </p:pic>
      <p:cxnSp>
        <p:nvCxnSpPr>
          <p:cNvPr id="5" name="Straight Connector 4">
            <a:extLst>
              <a:ext uri="{FF2B5EF4-FFF2-40B4-BE49-F238E27FC236}">
                <a16:creationId xmlns:a16="http://schemas.microsoft.com/office/drawing/2014/main" id="{D38FD3C9-0E63-2B46-A5D2-AF6964C371CC}"/>
              </a:ext>
            </a:extLst>
          </p:cNvPr>
          <p:cNvCxnSpPr>
            <a:cxnSpLocks/>
          </p:cNvCxnSpPr>
          <p:nvPr/>
        </p:nvCxnSpPr>
        <p:spPr>
          <a:xfrm flipV="1">
            <a:off x="6400799" y="2870898"/>
            <a:ext cx="1661747" cy="276750"/>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F68EBDA4-1431-4948-86FC-8D96FD91AD92}"/>
              </a:ext>
            </a:extLst>
          </p:cNvPr>
          <p:cNvSpPr txBox="1"/>
          <p:nvPr/>
        </p:nvSpPr>
        <p:spPr>
          <a:xfrm>
            <a:off x="8088023" y="2747787"/>
            <a:ext cx="830677" cy="246221"/>
          </a:xfrm>
          <a:prstGeom prst="rect">
            <a:avLst/>
          </a:prstGeom>
          <a:noFill/>
        </p:spPr>
        <p:txBody>
          <a:bodyPr wrap="none" rtlCol="0">
            <a:spAutoFit/>
          </a:bodyPr>
          <a:lstStyle/>
          <a:p>
            <a:r>
              <a:rPr lang="en-US" sz="1000" dirty="0">
                <a:solidFill>
                  <a:schemeClr val="tx1"/>
                </a:solidFill>
              </a:rPr>
              <a:t>MPU- 6050</a:t>
            </a:r>
          </a:p>
        </p:txBody>
      </p:sp>
      <p:cxnSp>
        <p:nvCxnSpPr>
          <p:cNvPr id="38" name="Straight Connector 37">
            <a:extLst>
              <a:ext uri="{FF2B5EF4-FFF2-40B4-BE49-F238E27FC236}">
                <a16:creationId xmlns:a16="http://schemas.microsoft.com/office/drawing/2014/main" id="{8FD3C50A-34D7-F745-8D37-C7C80943FD99}"/>
              </a:ext>
            </a:extLst>
          </p:cNvPr>
          <p:cNvCxnSpPr>
            <a:cxnSpLocks/>
          </p:cNvCxnSpPr>
          <p:nvPr/>
        </p:nvCxnSpPr>
        <p:spPr>
          <a:xfrm flipV="1">
            <a:off x="6442884" y="3235569"/>
            <a:ext cx="1558116" cy="1004420"/>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F84FC4F0-5C87-3A42-BD09-5D49859B074E}"/>
              </a:ext>
            </a:extLst>
          </p:cNvPr>
          <p:cNvSpPr txBox="1"/>
          <p:nvPr/>
        </p:nvSpPr>
        <p:spPr>
          <a:xfrm>
            <a:off x="7974169" y="3137738"/>
            <a:ext cx="1046739" cy="246221"/>
          </a:xfrm>
          <a:prstGeom prst="rect">
            <a:avLst/>
          </a:prstGeom>
          <a:noFill/>
        </p:spPr>
        <p:txBody>
          <a:bodyPr wrap="square" rtlCol="0">
            <a:spAutoFit/>
          </a:bodyPr>
          <a:lstStyle/>
          <a:p>
            <a:r>
              <a:rPr lang="en-US" sz="1000" dirty="0">
                <a:solidFill>
                  <a:schemeClr val="tx1"/>
                </a:solidFill>
              </a:rPr>
              <a:t>Arduino Nano</a:t>
            </a:r>
          </a:p>
        </p:txBody>
      </p:sp>
      <p:cxnSp>
        <p:nvCxnSpPr>
          <p:cNvPr id="41" name="Straight Connector 40">
            <a:extLst>
              <a:ext uri="{FF2B5EF4-FFF2-40B4-BE49-F238E27FC236}">
                <a16:creationId xmlns:a16="http://schemas.microsoft.com/office/drawing/2014/main" id="{60CCE2CA-BD81-4142-B53F-68E1BB2EA3BF}"/>
              </a:ext>
            </a:extLst>
          </p:cNvPr>
          <p:cNvCxnSpPr>
            <a:cxnSpLocks/>
          </p:cNvCxnSpPr>
          <p:nvPr/>
        </p:nvCxnSpPr>
        <p:spPr>
          <a:xfrm>
            <a:off x="6614415" y="1596677"/>
            <a:ext cx="1281077" cy="735381"/>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42" name="TextBox 41">
            <a:extLst>
              <a:ext uri="{FF2B5EF4-FFF2-40B4-BE49-F238E27FC236}">
                <a16:creationId xmlns:a16="http://schemas.microsoft.com/office/drawing/2014/main" id="{BB7ED703-8591-2044-9F46-A4472CF4A82E}"/>
              </a:ext>
            </a:extLst>
          </p:cNvPr>
          <p:cNvSpPr txBox="1"/>
          <p:nvPr/>
        </p:nvSpPr>
        <p:spPr>
          <a:xfrm>
            <a:off x="7650919" y="2347537"/>
            <a:ext cx="922047" cy="246221"/>
          </a:xfrm>
          <a:prstGeom prst="rect">
            <a:avLst/>
          </a:prstGeom>
          <a:noFill/>
        </p:spPr>
        <p:txBody>
          <a:bodyPr wrap="none" rtlCol="0">
            <a:spAutoFit/>
          </a:bodyPr>
          <a:lstStyle/>
          <a:p>
            <a:r>
              <a:rPr lang="en-US" sz="1000" dirty="0" err="1">
                <a:solidFill>
                  <a:schemeClr val="tx1"/>
                </a:solidFill>
              </a:rPr>
              <a:t>Velostat</a:t>
            </a:r>
            <a:r>
              <a:rPr lang="en-US" sz="1000" dirty="0">
                <a:solidFill>
                  <a:schemeClr val="tx1"/>
                </a:solidFill>
              </a:rPr>
              <a:t> strip</a:t>
            </a:r>
          </a:p>
        </p:txBody>
      </p:sp>
      <p:cxnSp>
        <p:nvCxnSpPr>
          <p:cNvPr id="45" name="Straight Connector 44">
            <a:extLst>
              <a:ext uri="{FF2B5EF4-FFF2-40B4-BE49-F238E27FC236}">
                <a16:creationId xmlns:a16="http://schemas.microsoft.com/office/drawing/2014/main" id="{DF8E4EEF-9B80-A24C-844C-A0A57F8E9DCA}"/>
              </a:ext>
            </a:extLst>
          </p:cNvPr>
          <p:cNvCxnSpPr>
            <a:cxnSpLocks/>
          </p:cNvCxnSpPr>
          <p:nvPr/>
        </p:nvCxnSpPr>
        <p:spPr>
          <a:xfrm>
            <a:off x="5056299" y="3649858"/>
            <a:ext cx="2410267" cy="1273542"/>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47" name="TextBox 46">
            <a:extLst>
              <a:ext uri="{FF2B5EF4-FFF2-40B4-BE49-F238E27FC236}">
                <a16:creationId xmlns:a16="http://schemas.microsoft.com/office/drawing/2014/main" id="{2AFD623B-BD4D-D448-B7E4-29FAB223E814}"/>
              </a:ext>
            </a:extLst>
          </p:cNvPr>
          <p:cNvSpPr txBox="1"/>
          <p:nvPr/>
        </p:nvSpPr>
        <p:spPr>
          <a:xfrm>
            <a:off x="7539176" y="4781371"/>
            <a:ext cx="1046739" cy="246221"/>
          </a:xfrm>
          <a:prstGeom prst="rect">
            <a:avLst/>
          </a:prstGeom>
          <a:noFill/>
        </p:spPr>
        <p:txBody>
          <a:bodyPr wrap="square" rtlCol="0">
            <a:spAutoFit/>
          </a:bodyPr>
          <a:lstStyle/>
          <a:p>
            <a:r>
              <a:rPr lang="en-US" sz="1000" dirty="0">
                <a:solidFill>
                  <a:schemeClr val="tx1"/>
                </a:solidFill>
              </a:rPr>
              <a:t>NRF</a:t>
            </a:r>
          </a:p>
        </p:txBody>
      </p:sp>
      <p:cxnSp>
        <p:nvCxnSpPr>
          <p:cNvPr id="48" name="Straight Connector 47">
            <a:extLst>
              <a:ext uri="{FF2B5EF4-FFF2-40B4-BE49-F238E27FC236}">
                <a16:creationId xmlns:a16="http://schemas.microsoft.com/office/drawing/2014/main" id="{5485603A-0E83-B545-BDE6-46C6619EE435}"/>
              </a:ext>
            </a:extLst>
          </p:cNvPr>
          <p:cNvCxnSpPr>
            <a:cxnSpLocks/>
          </p:cNvCxnSpPr>
          <p:nvPr/>
        </p:nvCxnSpPr>
        <p:spPr>
          <a:xfrm flipV="1">
            <a:off x="5056299" y="450437"/>
            <a:ext cx="2944701" cy="1852645"/>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F9D6B9C5-881D-584A-8254-48DEF3CC8BC4}"/>
              </a:ext>
            </a:extLst>
          </p:cNvPr>
          <p:cNvSpPr txBox="1"/>
          <p:nvPr/>
        </p:nvSpPr>
        <p:spPr>
          <a:xfrm>
            <a:off x="8001000" y="339193"/>
            <a:ext cx="851515" cy="246221"/>
          </a:xfrm>
          <a:prstGeom prst="rect">
            <a:avLst/>
          </a:prstGeom>
          <a:noFill/>
        </p:spPr>
        <p:txBody>
          <a:bodyPr wrap="none" rtlCol="0">
            <a:spAutoFit/>
          </a:bodyPr>
          <a:lstStyle/>
          <a:p>
            <a:r>
              <a:rPr lang="en-US" sz="1000" dirty="0">
                <a:solidFill>
                  <a:schemeClr val="tx1"/>
                </a:solidFill>
              </a:rPr>
              <a:t>Microphone</a:t>
            </a:r>
          </a:p>
        </p:txBody>
      </p:sp>
      <p:graphicFrame>
        <p:nvGraphicFramePr>
          <p:cNvPr id="54" name="Google Shape;599;p39">
            <a:extLst>
              <a:ext uri="{FF2B5EF4-FFF2-40B4-BE49-F238E27FC236}">
                <a16:creationId xmlns:a16="http://schemas.microsoft.com/office/drawing/2014/main" id="{1C180DD9-EDCC-7D4C-8C20-9F3BD3B2DBC6}"/>
              </a:ext>
            </a:extLst>
          </p:cNvPr>
          <p:cNvGraphicFramePr/>
          <p:nvPr>
            <p:extLst>
              <p:ext uri="{D42A27DB-BD31-4B8C-83A1-F6EECF244321}">
                <p14:modId xmlns:p14="http://schemas.microsoft.com/office/powerpoint/2010/main" val="1549801710"/>
              </p:ext>
            </p:extLst>
          </p:nvPr>
        </p:nvGraphicFramePr>
        <p:xfrm>
          <a:off x="442793" y="1564481"/>
          <a:ext cx="3877165" cy="3446107"/>
        </p:xfrm>
        <a:graphic>
          <a:graphicData uri="http://schemas.openxmlformats.org/drawingml/2006/table">
            <a:tbl>
              <a:tblPr>
                <a:noFill/>
                <a:tableStyleId>{511C7EFF-B079-44CD-85B6-E6D3598932AC}</a:tableStyleId>
              </a:tblPr>
              <a:tblGrid>
                <a:gridCol w="1310380">
                  <a:extLst>
                    <a:ext uri="{9D8B030D-6E8A-4147-A177-3AD203B41FA5}">
                      <a16:colId xmlns:a16="http://schemas.microsoft.com/office/drawing/2014/main" val="20000"/>
                    </a:ext>
                  </a:extLst>
                </a:gridCol>
                <a:gridCol w="935393">
                  <a:extLst>
                    <a:ext uri="{9D8B030D-6E8A-4147-A177-3AD203B41FA5}">
                      <a16:colId xmlns:a16="http://schemas.microsoft.com/office/drawing/2014/main" val="20001"/>
                    </a:ext>
                  </a:extLst>
                </a:gridCol>
                <a:gridCol w="1631392">
                  <a:extLst>
                    <a:ext uri="{9D8B030D-6E8A-4147-A177-3AD203B41FA5}">
                      <a16:colId xmlns:a16="http://schemas.microsoft.com/office/drawing/2014/main" val="20008"/>
                    </a:ext>
                  </a:extLst>
                </a:gridCol>
              </a:tblGrid>
              <a:tr h="319775">
                <a:tc>
                  <a:txBody>
                    <a:bodyPr/>
                    <a:lstStyle/>
                    <a:p>
                      <a:pPr marL="0" lvl="0" indent="0" algn="ctr" rtl="0">
                        <a:spcBef>
                          <a:spcPts val="0"/>
                        </a:spcBef>
                        <a:spcAft>
                          <a:spcPts val="0"/>
                        </a:spcAft>
                        <a:buNone/>
                      </a:pPr>
                      <a:r>
                        <a:rPr lang="en-US" sz="1000" dirty="0">
                          <a:solidFill>
                            <a:schemeClr val="dk1"/>
                          </a:solidFill>
                          <a:latin typeface="Barlow Light"/>
                          <a:ea typeface="Barlow Light"/>
                          <a:cs typeface="Barlow Light"/>
                          <a:sym typeface="Barlow Light"/>
                        </a:rPr>
                        <a:t>Materials</a:t>
                      </a:r>
                      <a:endParaRPr sz="10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Quantity</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price</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0"/>
                  </a:ext>
                </a:extLst>
              </a:tr>
              <a:tr h="3197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1" dirty="0">
                          <a:solidFill>
                            <a:schemeClr val="bg2"/>
                          </a:solidFill>
                          <a:latin typeface="Arial"/>
                          <a:cs typeface="Arial"/>
                        </a:rPr>
                        <a:t>Arduino nano</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Font typeface="Arial"/>
                        <a:buNone/>
                      </a:pPr>
                      <a:r>
                        <a:rPr lang="en-US" sz="800" dirty="0">
                          <a:solidFill>
                            <a:schemeClr val="dk1"/>
                          </a:solidFill>
                          <a:latin typeface="Barlow Light"/>
                          <a:ea typeface="Barlow Light"/>
                          <a:cs typeface="Barlow Light"/>
                          <a:sym typeface="Barlow Light"/>
                        </a:rPr>
                        <a:t>2</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Font typeface="Arial"/>
                        <a:buNone/>
                      </a:pPr>
                      <a:r>
                        <a:rPr lang="en-US" sz="800" b="1" dirty="0">
                          <a:solidFill>
                            <a:schemeClr val="bg2"/>
                          </a:solidFill>
                          <a:latin typeface="Arial"/>
                          <a:cs typeface="Arial"/>
                        </a:rPr>
                        <a:t>170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8357">
                <a:tc>
                  <a:txBody>
                    <a:bodyPr/>
                    <a:lstStyle/>
                    <a:p>
                      <a:pPr marL="0" marR="0" lvl="0" indent="0" algn="l" rtl="0">
                        <a:lnSpc>
                          <a:spcPct val="100000"/>
                        </a:lnSpc>
                        <a:spcBef>
                          <a:spcPts val="0"/>
                        </a:spcBef>
                        <a:spcAft>
                          <a:spcPts val="0"/>
                        </a:spcAft>
                        <a:buClr>
                          <a:schemeClr val="dk1"/>
                        </a:buClr>
                        <a:buSzPts val="1100"/>
                        <a:buFont typeface="Arial"/>
                        <a:buNone/>
                      </a:pPr>
                      <a:r>
                        <a:rPr lang="en-US" sz="800" b="1" dirty="0">
                          <a:solidFill>
                            <a:schemeClr val="bg2"/>
                          </a:solidFill>
                          <a:latin typeface="Arial"/>
                          <a:cs typeface="Arial"/>
                        </a:rPr>
                        <a:t>Gloves</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2</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50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3"/>
                  </a:ext>
                </a:extLst>
              </a:tr>
              <a:tr h="319775">
                <a:tc>
                  <a:txBody>
                    <a:bodyPr/>
                    <a:lstStyle/>
                    <a:p>
                      <a:pPr marL="0" marR="0" lvl="0" indent="0" algn="l" rtl="0">
                        <a:lnSpc>
                          <a:spcPct val="100000"/>
                        </a:lnSpc>
                        <a:spcBef>
                          <a:spcPts val="0"/>
                        </a:spcBef>
                        <a:spcAft>
                          <a:spcPts val="0"/>
                        </a:spcAft>
                        <a:buClr>
                          <a:schemeClr val="dk1"/>
                        </a:buClr>
                        <a:buSzPts val="1100"/>
                        <a:buFont typeface="Arial"/>
                        <a:buNone/>
                      </a:pPr>
                      <a:r>
                        <a:rPr lang="en-US" sz="800" b="1" dirty="0">
                          <a:solidFill>
                            <a:schemeClr val="bg2"/>
                          </a:solidFill>
                          <a:latin typeface="Arial"/>
                          <a:cs typeface="Arial"/>
                        </a:rPr>
                        <a:t>MPU650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2</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b="1" dirty="0">
                          <a:solidFill>
                            <a:schemeClr val="bg2"/>
                          </a:solidFill>
                          <a:latin typeface="Arial"/>
                          <a:cs typeface="Arial"/>
                        </a:rPr>
                        <a:t>160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97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800" b="1" dirty="0">
                          <a:solidFill>
                            <a:schemeClr val="bg2"/>
                          </a:solidFill>
                          <a:latin typeface="Arial"/>
                          <a:cs typeface="Arial"/>
                        </a:rPr>
                        <a:t>NRF 24|01</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2</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60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5"/>
                  </a:ext>
                </a:extLst>
              </a:tr>
              <a:tr h="3197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800" b="1" dirty="0">
                          <a:solidFill>
                            <a:schemeClr val="bg2"/>
                          </a:solidFill>
                          <a:latin typeface="Arial"/>
                          <a:cs typeface="Arial"/>
                        </a:rPr>
                        <a:t>0.5W SPEAKER</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1</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b="1" dirty="0">
                          <a:solidFill>
                            <a:schemeClr val="bg2"/>
                          </a:solidFill>
                          <a:latin typeface="Arial"/>
                          <a:ea typeface="Barlow Light"/>
                          <a:cs typeface="Arial"/>
                          <a:sym typeface="Barlow Light"/>
                        </a:rPr>
                        <a:t>20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19775">
                <a:tc>
                  <a:txBody>
                    <a:bodyPr/>
                    <a:lstStyle/>
                    <a:p>
                      <a:pPr marL="0" marR="0">
                        <a:lnSpc>
                          <a:spcPct val="150000"/>
                        </a:lnSpc>
                        <a:spcBef>
                          <a:spcPct val="0"/>
                        </a:spcBef>
                        <a:spcAft>
                          <a:spcPct val="0"/>
                        </a:spcAft>
                      </a:pPr>
                      <a:r>
                        <a:rPr lang="en-US" sz="800" b="1" dirty="0">
                          <a:solidFill>
                            <a:schemeClr val="bg2"/>
                          </a:solidFill>
                          <a:latin typeface="Arial"/>
                          <a:cs typeface="Arial"/>
                        </a:rPr>
                        <a:t>Raspberry pie zero</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1</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500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7"/>
                  </a:ext>
                </a:extLst>
              </a:tr>
              <a:tr h="319775">
                <a:tc>
                  <a:txBody>
                    <a:bodyPr/>
                    <a:lstStyle/>
                    <a:p>
                      <a:pPr marL="0" marR="0" lvl="0" indent="0" algn="l"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MP3 MODULE </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1</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100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549898087"/>
                  </a:ext>
                </a:extLst>
              </a:tr>
              <a:tr h="319775">
                <a:tc>
                  <a:txBody>
                    <a:bodyPr/>
                    <a:lstStyle/>
                    <a:p>
                      <a:pPr marL="0" marR="0">
                        <a:lnSpc>
                          <a:spcPct val="150000"/>
                        </a:lnSpc>
                        <a:spcBef>
                          <a:spcPct val="0"/>
                        </a:spcBef>
                        <a:spcAft>
                          <a:spcPct val="0"/>
                        </a:spcAft>
                      </a:pPr>
                      <a:r>
                        <a:rPr lang="en-US" sz="800" b="1" dirty="0">
                          <a:solidFill>
                            <a:schemeClr val="bg2"/>
                          </a:solidFill>
                          <a:latin typeface="Arial"/>
                          <a:cs typeface="Arial"/>
                        </a:rPr>
                        <a:t>O-LED display </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1</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b="1" dirty="0">
                          <a:solidFill>
                            <a:schemeClr val="bg2"/>
                          </a:solidFill>
                          <a:latin typeface="Arial"/>
                          <a:cs typeface="Arial"/>
                        </a:rPr>
                        <a:t>70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19775">
                <a:tc>
                  <a:txBody>
                    <a:bodyPr/>
                    <a:lstStyle/>
                    <a:p>
                      <a:pPr marL="0" marR="0" lvl="0" indent="0" algn="l"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USB microphone</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1</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50</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9"/>
                  </a:ext>
                </a:extLst>
              </a:tr>
              <a:tr h="319775">
                <a:tc>
                  <a:txBody>
                    <a:bodyPr/>
                    <a:lstStyle/>
                    <a:p>
                      <a:pPr marL="0" marR="0" lvl="0" indent="0" algn="l"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Li-ion battery(3.7v)</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4</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100</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53481797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The band of vibrations</a:t>
            </a:r>
            <a:r>
              <a:rPr lang="en" sz="1400" dirty="0"/>
              <a:t>(main components)</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4" name="Google Shape;599;p39">
            <a:extLst>
              <a:ext uri="{FF2B5EF4-FFF2-40B4-BE49-F238E27FC236}">
                <a16:creationId xmlns:a16="http://schemas.microsoft.com/office/drawing/2014/main" id="{1C180DD9-EDCC-7D4C-8C20-9F3BD3B2DBC6}"/>
              </a:ext>
            </a:extLst>
          </p:cNvPr>
          <p:cNvGraphicFramePr/>
          <p:nvPr>
            <p:extLst>
              <p:ext uri="{D42A27DB-BD31-4B8C-83A1-F6EECF244321}">
                <p14:modId xmlns:p14="http://schemas.microsoft.com/office/powerpoint/2010/main" val="1795124394"/>
              </p:ext>
            </p:extLst>
          </p:nvPr>
        </p:nvGraphicFramePr>
        <p:xfrm>
          <a:off x="442793" y="1564481"/>
          <a:ext cx="3877165" cy="1985169"/>
        </p:xfrm>
        <a:graphic>
          <a:graphicData uri="http://schemas.openxmlformats.org/drawingml/2006/table">
            <a:tbl>
              <a:tblPr>
                <a:noFill/>
                <a:tableStyleId>{511C7EFF-B079-44CD-85B6-E6D3598932AC}</a:tableStyleId>
              </a:tblPr>
              <a:tblGrid>
                <a:gridCol w="1310380">
                  <a:extLst>
                    <a:ext uri="{9D8B030D-6E8A-4147-A177-3AD203B41FA5}">
                      <a16:colId xmlns:a16="http://schemas.microsoft.com/office/drawing/2014/main" val="20000"/>
                    </a:ext>
                  </a:extLst>
                </a:gridCol>
                <a:gridCol w="935393">
                  <a:extLst>
                    <a:ext uri="{9D8B030D-6E8A-4147-A177-3AD203B41FA5}">
                      <a16:colId xmlns:a16="http://schemas.microsoft.com/office/drawing/2014/main" val="20001"/>
                    </a:ext>
                  </a:extLst>
                </a:gridCol>
                <a:gridCol w="1631392">
                  <a:extLst>
                    <a:ext uri="{9D8B030D-6E8A-4147-A177-3AD203B41FA5}">
                      <a16:colId xmlns:a16="http://schemas.microsoft.com/office/drawing/2014/main" val="20008"/>
                    </a:ext>
                  </a:extLst>
                </a:gridCol>
              </a:tblGrid>
              <a:tr h="319775">
                <a:tc>
                  <a:txBody>
                    <a:bodyPr/>
                    <a:lstStyle/>
                    <a:p>
                      <a:pPr marL="0" lvl="0" indent="0" algn="ctr" rtl="0">
                        <a:spcBef>
                          <a:spcPts val="0"/>
                        </a:spcBef>
                        <a:spcAft>
                          <a:spcPts val="0"/>
                        </a:spcAft>
                        <a:buNone/>
                      </a:pPr>
                      <a:r>
                        <a:rPr lang="en-US" sz="1000" dirty="0">
                          <a:solidFill>
                            <a:schemeClr val="dk1"/>
                          </a:solidFill>
                          <a:latin typeface="Barlow Light"/>
                          <a:ea typeface="Barlow Light"/>
                          <a:cs typeface="Barlow Light"/>
                          <a:sym typeface="Barlow Light"/>
                        </a:rPr>
                        <a:t>Materials</a:t>
                      </a:r>
                      <a:endParaRPr sz="10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Quantity</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price</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0"/>
                  </a:ext>
                </a:extLst>
              </a:tr>
              <a:tr h="319775">
                <a:tc>
                  <a:txBody>
                    <a:bodyPr/>
                    <a:lstStyle/>
                    <a:p>
                      <a:pPr marL="0" marR="0">
                        <a:lnSpc>
                          <a:spcPct val="150000"/>
                        </a:lnSpc>
                        <a:spcBef>
                          <a:spcPct val="0"/>
                        </a:spcBef>
                        <a:spcAft>
                          <a:spcPct val="0"/>
                        </a:spcAft>
                      </a:pPr>
                      <a:r>
                        <a:rPr lang="en-US" sz="800" b="1" dirty="0">
                          <a:solidFill>
                            <a:schemeClr val="bg2"/>
                          </a:solidFill>
                          <a:latin typeface="Arial"/>
                          <a:cs typeface="Arial"/>
                        </a:rPr>
                        <a:t>Arduino pro mini</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Font typeface="Arial"/>
                        <a:buNone/>
                      </a:pPr>
                      <a:r>
                        <a:rPr lang="en-US" sz="800" dirty="0">
                          <a:solidFill>
                            <a:schemeClr val="dk1"/>
                          </a:solidFill>
                          <a:latin typeface="Barlow Light"/>
                          <a:ea typeface="Barlow Light"/>
                          <a:cs typeface="Barlow Light"/>
                          <a:sym typeface="Barlow Light"/>
                        </a:rPr>
                        <a:t>1</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Font typeface="Arial"/>
                        <a:buNone/>
                      </a:pPr>
                      <a:r>
                        <a:rPr lang="en-US" sz="800" b="1" dirty="0">
                          <a:solidFill>
                            <a:schemeClr val="bg2"/>
                          </a:solidFill>
                          <a:latin typeface="Arial"/>
                          <a:cs typeface="Arial"/>
                        </a:rPr>
                        <a:t>70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8357">
                <a:tc>
                  <a:txBody>
                    <a:bodyPr/>
                    <a:lstStyle/>
                    <a:p>
                      <a:pPr marL="0" marR="0">
                        <a:spcBef>
                          <a:spcPct val="0"/>
                        </a:spcBef>
                        <a:spcAft>
                          <a:spcPts val="100"/>
                        </a:spcAft>
                      </a:pPr>
                      <a:r>
                        <a:rPr lang="en-US" sz="800" b="1" dirty="0">
                          <a:solidFill>
                            <a:schemeClr val="bg2"/>
                          </a:solidFill>
                          <a:latin typeface="Arial"/>
                          <a:cs typeface="Arial"/>
                        </a:rPr>
                        <a:t>Motor driver</a:t>
                      </a:r>
                    </a:p>
                    <a:p>
                      <a:pPr marL="0" marR="0">
                        <a:lnSpc>
                          <a:spcPct val="150000"/>
                        </a:lnSpc>
                        <a:spcBef>
                          <a:spcPct val="0"/>
                        </a:spcBef>
                        <a:spcAft>
                          <a:spcPts val="100"/>
                        </a:spcAft>
                      </a:pPr>
                      <a:r>
                        <a:rPr lang="en-US" sz="800" b="1" dirty="0">
                          <a:solidFill>
                            <a:schemeClr val="bg2"/>
                          </a:solidFill>
                          <a:latin typeface="Arial"/>
                          <a:cs typeface="Arial"/>
                        </a:rPr>
                        <a:t>TB6612FNG</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2</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50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3"/>
                  </a:ext>
                </a:extLst>
              </a:tr>
              <a:tr h="3197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800" b="1" dirty="0">
                          <a:solidFill>
                            <a:schemeClr val="bg2"/>
                          </a:solidFill>
                          <a:latin typeface="Arial"/>
                          <a:cs typeface="Arial"/>
                        </a:rPr>
                        <a:t>Sound sensor</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1</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800" b="1" dirty="0">
                          <a:solidFill>
                            <a:schemeClr val="bg2"/>
                          </a:solidFill>
                          <a:latin typeface="Arial"/>
                          <a:cs typeface="Arial"/>
                        </a:rPr>
                        <a:t>160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9775">
                <a:tc>
                  <a:txBody>
                    <a:bodyPr/>
                    <a:lstStyle/>
                    <a:p>
                      <a:pPr marL="0" marR="0">
                        <a:lnSpc>
                          <a:spcPct val="150000"/>
                        </a:lnSpc>
                        <a:spcBef>
                          <a:spcPct val="0"/>
                        </a:spcBef>
                        <a:spcAft>
                          <a:spcPts val="100"/>
                        </a:spcAft>
                      </a:pPr>
                      <a:r>
                        <a:rPr lang="en-US" sz="800" b="1" dirty="0">
                          <a:solidFill>
                            <a:schemeClr val="bg2"/>
                          </a:solidFill>
                          <a:latin typeface="Arial"/>
                          <a:cs typeface="Arial"/>
                        </a:rPr>
                        <a:t>Vibrator motor</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dirty="0">
                          <a:solidFill>
                            <a:schemeClr val="dk1"/>
                          </a:solidFill>
                          <a:latin typeface="Barlow Light"/>
                          <a:ea typeface="Barlow Light"/>
                          <a:cs typeface="Barlow Light"/>
                          <a:sym typeface="Barlow Light"/>
                        </a:rPr>
                        <a:t>4</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lvl="0" indent="0" algn="ctr" rtl="0">
                        <a:spcBef>
                          <a:spcPts val="0"/>
                        </a:spcBef>
                        <a:spcAft>
                          <a:spcPts val="0"/>
                        </a:spcAft>
                        <a:buNone/>
                      </a:pPr>
                      <a:r>
                        <a:rPr lang="en-US" sz="800" b="1" dirty="0">
                          <a:solidFill>
                            <a:schemeClr val="bg2"/>
                          </a:solidFill>
                          <a:latin typeface="Arial"/>
                          <a:cs typeface="Arial"/>
                        </a:rPr>
                        <a:t>60</a:t>
                      </a:r>
                      <a:endParaRPr sz="800" dirty="0">
                        <a:solidFill>
                          <a:schemeClr val="dk1"/>
                        </a:solidFill>
                        <a:latin typeface="Barlow Light"/>
                        <a:ea typeface="Barlow Light"/>
                        <a:cs typeface="Barlow Light"/>
                        <a:sym typeface="Barlow Light"/>
                      </a:endParaRP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10005"/>
                  </a:ext>
                </a:extLst>
              </a:tr>
              <a:tr h="319775">
                <a:tc>
                  <a:txBody>
                    <a:bodyPr/>
                    <a:lstStyle/>
                    <a:p>
                      <a:pPr marL="0" marR="0" lvl="0" indent="0" algn="l"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Li-ion battery(3.7v)</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2</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tc>
                  <a:txBody>
                    <a:bodyPr/>
                    <a:lstStyle/>
                    <a:p>
                      <a:pPr marL="0" marR="0" lvl="0" indent="0" algn="ctr" defTabSz="914400" rtl="0" eaLnBrk="1" fontAlgn="auto" latinLnBrk="0" hangingPunct="1">
                        <a:lnSpc>
                          <a:spcPct val="150000"/>
                        </a:lnSpc>
                        <a:spcBef>
                          <a:spcPct val="0"/>
                        </a:spcBef>
                        <a:spcAft>
                          <a:spcPct val="0"/>
                        </a:spcAft>
                        <a:buClr>
                          <a:srgbClr val="000000"/>
                        </a:buClr>
                        <a:buSzTx/>
                        <a:buFont typeface="Arial"/>
                        <a:buNone/>
                        <a:tabLst/>
                        <a:defRPr/>
                      </a:pPr>
                      <a:r>
                        <a:rPr lang="en-US" sz="800" b="1" dirty="0">
                          <a:solidFill>
                            <a:schemeClr val="bg2"/>
                          </a:solidFill>
                          <a:latin typeface="Arial"/>
                          <a:cs typeface="Arial"/>
                        </a:rPr>
                        <a:t>50</a:t>
                      </a:r>
                    </a:p>
                  </a:txBody>
                  <a:tcPr marL="91425" marR="91425" marT="45700" marB="45700"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alpha val="9800"/>
                      </a:srgbClr>
                    </a:solidFill>
                  </a:tcPr>
                </a:tc>
                <a:extLst>
                  <a:ext uri="{0D108BD9-81ED-4DB2-BD59-A6C34878D82A}">
                    <a16:rowId xmlns:a16="http://schemas.microsoft.com/office/drawing/2014/main" val="534817974"/>
                  </a:ext>
                </a:extLst>
              </a:tr>
            </a:tbl>
          </a:graphicData>
        </a:graphic>
      </p:graphicFrame>
      <p:pic>
        <p:nvPicPr>
          <p:cNvPr id="4" name="Picture 3" descr="A picture containing text, person, indoor, hand&#10;&#10;Description automatically generated">
            <a:extLst>
              <a:ext uri="{FF2B5EF4-FFF2-40B4-BE49-F238E27FC236}">
                <a16:creationId xmlns:a16="http://schemas.microsoft.com/office/drawing/2014/main" id="{C3753172-CB5D-EE4D-B73F-DB8E15AF1A1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42020" y="1896177"/>
            <a:ext cx="2743200" cy="1874854"/>
          </a:xfrm>
          <a:prstGeom prst="rect">
            <a:avLst/>
          </a:prstGeom>
        </p:spPr>
      </p:pic>
      <p:cxnSp>
        <p:nvCxnSpPr>
          <p:cNvPr id="20" name="Straight Connector 19">
            <a:extLst>
              <a:ext uri="{FF2B5EF4-FFF2-40B4-BE49-F238E27FC236}">
                <a16:creationId xmlns:a16="http://schemas.microsoft.com/office/drawing/2014/main" id="{B900BC4E-BD99-D649-82DA-DAFCF27E081C}"/>
              </a:ext>
            </a:extLst>
          </p:cNvPr>
          <p:cNvCxnSpPr>
            <a:cxnSpLocks/>
          </p:cNvCxnSpPr>
          <p:nvPr/>
        </p:nvCxnSpPr>
        <p:spPr>
          <a:xfrm flipV="1">
            <a:off x="6814338" y="1473990"/>
            <a:ext cx="206944" cy="1546115"/>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cxnSp>
        <p:nvCxnSpPr>
          <p:cNvPr id="22" name="Straight Connector 21">
            <a:extLst>
              <a:ext uri="{FF2B5EF4-FFF2-40B4-BE49-F238E27FC236}">
                <a16:creationId xmlns:a16="http://schemas.microsoft.com/office/drawing/2014/main" id="{F4A11E41-9DFF-0041-B025-B1903228BD53}"/>
              </a:ext>
            </a:extLst>
          </p:cNvPr>
          <p:cNvCxnSpPr>
            <a:cxnSpLocks/>
          </p:cNvCxnSpPr>
          <p:nvPr/>
        </p:nvCxnSpPr>
        <p:spPr>
          <a:xfrm>
            <a:off x="6089690" y="3110354"/>
            <a:ext cx="426613" cy="941882"/>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506B8754-8A2C-1B40-808E-A7520A464EC6}"/>
              </a:ext>
            </a:extLst>
          </p:cNvPr>
          <p:cNvCxnSpPr>
            <a:cxnSpLocks/>
          </p:cNvCxnSpPr>
          <p:nvPr/>
        </p:nvCxnSpPr>
        <p:spPr>
          <a:xfrm flipV="1">
            <a:off x="6817092" y="3110354"/>
            <a:ext cx="727401" cy="941882"/>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cxnSp>
        <p:nvCxnSpPr>
          <p:cNvPr id="26" name="Straight Connector 25">
            <a:extLst>
              <a:ext uri="{FF2B5EF4-FFF2-40B4-BE49-F238E27FC236}">
                <a16:creationId xmlns:a16="http://schemas.microsoft.com/office/drawing/2014/main" id="{B7E470F1-3F05-B74B-9FB1-ACB2BE1547FD}"/>
              </a:ext>
            </a:extLst>
          </p:cNvPr>
          <p:cNvCxnSpPr>
            <a:cxnSpLocks/>
          </p:cNvCxnSpPr>
          <p:nvPr/>
        </p:nvCxnSpPr>
        <p:spPr>
          <a:xfrm flipV="1">
            <a:off x="5685429" y="1546709"/>
            <a:ext cx="404261" cy="487843"/>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F50135AF-70C2-6447-AE43-EA87D77C81CF}"/>
              </a:ext>
            </a:extLst>
          </p:cNvPr>
          <p:cNvSpPr txBox="1"/>
          <p:nvPr/>
        </p:nvSpPr>
        <p:spPr>
          <a:xfrm>
            <a:off x="5892291" y="1176146"/>
            <a:ext cx="588623" cy="400110"/>
          </a:xfrm>
          <a:prstGeom prst="rect">
            <a:avLst/>
          </a:prstGeom>
          <a:noFill/>
        </p:spPr>
        <p:txBody>
          <a:bodyPr wrap="none" rtlCol="0">
            <a:spAutoFit/>
          </a:bodyPr>
          <a:lstStyle/>
          <a:p>
            <a:r>
              <a:rPr lang="en-US" sz="1000" dirty="0">
                <a:solidFill>
                  <a:schemeClr val="tx1"/>
                </a:solidFill>
              </a:rPr>
              <a:t>Sound</a:t>
            </a:r>
          </a:p>
          <a:p>
            <a:r>
              <a:rPr lang="en-US" sz="1000" dirty="0">
                <a:solidFill>
                  <a:schemeClr val="tx1"/>
                </a:solidFill>
              </a:rPr>
              <a:t>Sensor</a:t>
            </a:r>
          </a:p>
        </p:txBody>
      </p:sp>
      <p:sp>
        <p:nvSpPr>
          <p:cNvPr id="30" name="TextBox 29">
            <a:extLst>
              <a:ext uri="{FF2B5EF4-FFF2-40B4-BE49-F238E27FC236}">
                <a16:creationId xmlns:a16="http://schemas.microsoft.com/office/drawing/2014/main" id="{9E29E74D-FEB6-B34C-A692-97D91A46B0E3}"/>
              </a:ext>
            </a:extLst>
          </p:cNvPr>
          <p:cNvSpPr txBox="1"/>
          <p:nvPr/>
        </p:nvSpPr>
        <p:spPr>
          <a:xfrm>
            <a:off x="6687776" y="1176146"/>
            <a:ext cx="1107996" cy="246221"/>
          </a:xfrm>
          <a:prstGeom prst="rect">
            <a:avLst/>
          </a:prstGeom>
          <a:noFill/>
        </p:spPr>
        <p:txBody>
          <a:bodyPr wrap="none" rtlCol="0">
            <a:spAutoFit/>
          </a:bodyPr>
          <a:lstStyle/>
          <a:p>
            <a:r>
              <a:rPr lang="en-US" sz="1000" dirty="0">
                <a:solidFill>
                  <a:schemeClr val="tx1"/>
                </a:solidFill>
              </a:rPr>
              <a:t>Arduino pro mini</a:t>
            </a:r>
          </a:p>
        </p:txBody>
      </p:sp>
      <p:sp>
        <p:nvSpPr>
          <p:cNvPr id="31" name="TextBox 30">
            <a:extLst>
              <a:ext uri="{FF2B5EF4-FFF2-40B4-BE49-F238E27FC236}">
                <a16:creationId xmlns:a16="http://schemas.microsoft.com/office/drawing/2014/main" id="{D4E7A709-4CD9-D04B-A20A-85499EE777EA}"/>
              </a:ext>
            </a:extLst>
          </p:cNvPr>
          <p:cNvSpPr txBox="1"/>
          <p:nvPr/>
        </p:nvSpPr>
        <p:spPr>
          <a:xfrm>
            <a:off x="6186602" y="4142485"/>
            <a:ext cx="931665" cy="246221"/>
          </a:xfrm>
          <a:prstGeom prst="rect">
            <a:avLst/>
          </a:prstGeom>
          <a:noFill/>
        </p:spPr>
        <p:txBody>
          <a:bodyPr wrap="none" rtlCol="0">
            <a:spAutoFit/>
          </a:bodyPr>
          <a:lstStyle/>
          <a:p>
            <a:r>
              <a:rPr lang="en-US" sz="1000" dirty="0">
                <a:solidFill>
                  <a:schemeClr val="tx1"/>
                </a:solidFill>
              </a:rPr>
              <a:t>Motor drivers</a:t>
            </a:r>
          </a:p>
        </p:txBody>
      </p:sp>
      <p:graphicFrame>
        <p:nvGraphicFramePr>
          <p:cNvPr id="32" name="Object 31">
            <a:extLst>
              <a:ext uri="{FF2B5EF4-FFF2-40B4-BE49-F238E27FC236}">
                <a16:creationId xmlns:a16="http://schemas.microsoft.com/office/drawing/2014/main" id="{99C2C5CB-B5C3-1140-824E-582FF1F04450}"/>
              </a:ext>
            </a:extLst>
          </p:cNvPr>
          <p:cNvGraphicFramePr>
            <a:graphicFrameLocks noChangeAspect="1"/>
          </p:cNvGraphicFramePr>
          <p:nvPr>
            <p:extLst>
              <p:ext uri="{D42A27DB-BD31-4B8C-83A1-F6EECF244321}">
                <p14:modId xmlns:p14="http://schemas.microsoft.com/office/powerpoint/2010/main" val="1121067936"/>
              </p:ext>
            </p:extLst>
          </p:nvPr>
        </p:nvGraphicFramePr>
        <p:xfrm>
          <a:off x="442793" y="3771031"/>
          <a:ext cx="3302900" cy="1215119"/>
        </p:xfrm>
        <a:graphic>
          <a:graphicData uri="http://schemas.openxmlformats.org/presentationml/2006/ole">
            <mc:AlternateContent xmlns:mc="http://schemas.openxmlformats.org/markup-compatibility/2006">
              <mc:Choice xmlns:v="urn:schemas-microsoft-com:vml" Requires="v">
                <p:oleObj spid="_x0000_s3084" name="Image" r:id="rId5" imgW="5536440" imgH="2869560" progId="Photoshop.Image.21">
                  <p:embed/>
                </p:oleObj>
              </mc:Choice>
              <mc:Fallback>
                <p:oleObj name="Image" r:id="rId5" imgW="5536440" imgH="2869560" progId="Photoshop.Image.21">
                  <p:embed/>
                  <p:pic>
                    <p:nvPicPr>
                      <p:cNvPr id="35" name="Object 34">
                        <a:extLst>
                          <a:ext uri="{FF2B5EF4-FFF2-40B4-BE49-F238E27FC236}">
                            <a16:creationId xmlns:a16="http://schemas.microsoft.com/office/drawing/2014/main" id="{3EE50E50-D135-40E0-A11A-8AF649509DF9}"/>
                          </a:ext>
                        </a:extLst>
                      </p:cNvPr>
                      <p:cNvPicPr/>
                      <p:nvPr/>
                    </p:nvPicPr>
                    <p:blipFill>
                      <a:blip r:embed="rId6"/>
                      <a:stretch>
                        <a:fillRect/>
                      </a:stretch>
                    </p:blipFill>
                    <p:spPr>
                      <a:xfrm>
                        <a:off x="442793" y="3771031"/>
                        <a:ext cx="3302900" cy="1215119"/>
                      </a:xfrm>
                      <a:prstGeom prst="rect">
                        <a:avLst/>
                      </a:prstGeom>
                    </p:spPr>
                  </p:pic>
                </p:oleObj>
              </mc:Fallback>
            </mc:AlternateContent>
          </a:graphicData>
        </a:graphic>
      </p:graphicFrame>
      <p:cxnSp>
        <p:nvCxnSpPr>
          <p:cNvPr id="33" name="Straight Connector 32">
            <a:extLst>
              <a:ext uri="{FF2B5EF4-FFF2-40B4-BE49-F238E27FC236}">
                <a16:creationId xmlns:a16="http://schemas.microsoft.com/office/drawing/2014/main" id="{767C58ED-9768-FB40-BBFA-913F84E48530}"/>
              </a:ext>
            </a:extLst>
          </p:cNvPr>
          <p:cNvCxnSpPr>
            <a:cxnSpLocks/>
          </p:cNvCxnSpPr>
          <p:nvPr/>
        </p:nvCxnSpPr>
        <p:spPr>
          <a:xfrm>
            <a:off x="3180827" y="4142485"/>
            <a:ext cx="1391173" cy="0"/>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DDF16C96-66A1-464F-91EA-394BE73788C5}"/>
              </a:ext>
            </a:extLst>
          </p:cNvPr>
          <p:cNvCxnSpPr>
            <a:cxnSpLocks/>
          </p:cNvCxnSpPr>
          <p:nvPr/>
        </p:nvCxnSpPr>
        <p:spPr>
          <a:xfrm flipV="1">
            <a:off x="3176440" y="4299603"/>
            <a:ext cx="1367416" cy="15793"/>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993CF52A-9236-0649-9122-CF59949F942D}"/>
              </a:ext>
            </a:extLst>
          </p:cNvPr>
          <p:cNvSpPr txBox="1"/>
          <p:nvPr/>
        </p:nvSpPr>
        <p:spPr>
          <a:xfrm>
            <a:off x="4641271" y="4120499"/>
            <a:ext cx="575799" cy="246221"/>
          </a:xfrm>
          <a:prstGeom prst="rect">
            <a:avLst/>
          </a:prstGeom>
          <a:noFill/>
        </p:spPr>
        <p:txBody>
          <a:bodyPr wrap="none" rtlCol="0">
            <a:spAutoFit/>
          </a:bodyPr>
          <a:lstStyle/>
          <a:p>
            <a:r>
              <a:rPr lang="en-US" sz="1000" dirty="0">
                <a:solidFill>
                  <a:schemeClr val="tx1"/>
                </a:solidFill>
              </a:rPr>
              <a:t>Motors</a:t>
            </a:r>
          </a:p>
        </p:txBody>
      </p:sp>
    </p:spTree>
    <p:extLst>
      <p:ext uri="{BB962C8B-B14F-4D97-AF65-F5344CB8AC3E}">
        <p14:creationId xmlns:p14="http://schemas.microsoft.com/office/powerpoint/2010/main" val="214367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Methods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15</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74851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737581" y="1311188"/>
            <a:ext cx="2803479" cy="34182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sz="1800" dirty="0"/>
              <a:t>Arduino nano is connected with :</a:t>
            </a:r>
          </a:p>
          <a:p>
            <a:pPr marL="342900" indent="-342900">
              <a:spcBef>
                <a:spcPts val="800"/>
              </a:spcBef>
              <a:spcAft>
                <a:spcPts val="800"/>
              </a:spcAft>
            </a:pPr>
            <a:r>
              <a:rPr lang="en-US" sz="1800" dirty="0"/>
              <a:t>Mpu6050</a:t>
            </a:r>
          </a:p>
          <a:p>
            <a:pPr marL="342900" indent="-342900">
              <a:spcBef>
                <a:spcPts val="800"/>
              </a:spcBef>
              <a:spcAft>
                <a:spcPts val="800"/>
              </a:spcAft>
            </a:pPr>
            <a:r>
              <a:rPr lang="en-US" sz="1800" dirty="0"/>
              <a:t>Mp3 module</a:t>
            </a:r>
            <a:r>
              <a:rPr lang="en-US" sz="1400" dirty="0"/>
              <a:t>(left hand only)</a:t>
            </a:r>
          </a:p>
          <a:p>
            <a:pPr marL="342900" indent="-342900">
              <a:spcBef>
                <a:spcPts val="800"/>
              </a:spcBef>
              <a:spcAft>
                <a:spcPts val="800"/>
              </a:spcAft>
            </a:pPr>
            <a:r>
              <a:rPr lang="en-US" sz="1800" dirty="0"/>
              <a:t>Speaker and </a:t>
            </a:r>
            <a:r>
              <a:rPr lang="en-US" sz="1800" dirty="0" err="1"/>
              <a:t>velostat</a:t>
            </a:r>
            <a:endParaRPr lang="en-US" sz="1800" dirty="0"/>
          </a:p>
          <a:p>
            <a:pPr marL="342900" indent="-342900">
              <a:spcBef>
                <a:spcPts val="800"/>
              </a:spcBef>
              <a:spcAft>
                <a:spcPts val="800"/>
              </a:spcAft>
            </a:pPr>
            <a:r>
              <a:rPr lang="en-US" sz="1800" dirty="0"/>
              <a:t>NRF wireless </a:t>
            </a:r>
            <a:r>
              <a:rPr lang="en-US" sz="1800" dirty="0" err="1"/>
              <a:t>reciever</a:t>
            </a:r>
            <a:endParaRPr lang="en-US" sz="1800" dirty="0"/>
          </a:p>
          <a:p>
            <a:pPr marL="0" indent="0">
              <a:spcBef>
                <a:spcPts val="800"/>
              </a:spcBef>
              <a:spcAft>
                <a:spcPts val="800"/>
              </a:spcAft>
              <a:buNone/>
            </a:pPr>
            <a:r>
              <a:rPr lang="en-US" sz="1800" dirty="0"/>
              <a:t>Raspberry pi is connected with (mic and OLED display)</a:t>
            </a:r>
          </a:p>
        </p:txBody>
      </p:sp>
      <p:sp>
        <p:nvSpPr>
          <p:cNvPr id="231" name="Google Shape;231;p18"/>
          <p:cNvSpPr txBox="1">
            <a:spLocks noGrp="1"/>
          </p:cNvSpPr>
          <p:nvPr>
            <p:ph type="title"/>
          </p:nvPr>
        </p:nvSpPr>
        <p:spPr>
          <a:xfrm>
            <a:off x="807994" y="85893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Gloves </a:t>
            </a:r>
            <a:endParaRPr dirty="0"/>
          </a:p>
        </p:txBody>
      </p:sp>
      <p:sp>
        <p:nvSpPr>
          <p:cNvPr id="232" name="Google Shape;232;p18"/>
          <p:cNvSpPr txBox="1">
            <a:spLocks noGrp="1"/>
          </p:cNvSpPr>
          <p:nvPr>
            <p:ph type="body" idx="2"/>
          </p:nvPr>
        </p:nvSpPr>
        <p:spPr>
          <a:xfrm>
            <a:off x="3671781" y="1331650"/>
            <a:ext cx="2797794" cy="34182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sz="1800" dirty="0"/>
              <a:t>Arduino pro mini is connected with:</a:t>
            </a:r>
          </a:p>
          <a:p>
            <a:pPr marL="285750" indent="-285750">
              <a:spcBef>
                <a:spcPts val="800"/>
              </a:spcBef>
              <a:spcAft>
                <a:spcPts val="800"/>
              </a:spcAft>
            </a:pPr>
            <a:r>
              <a:rPr lang="en-GB" sz="1800" dirty="0"/>
              <a:t>S</a:t>
            </a:r>
            <a:r>
              <a:rPr lang="en" sz="1800" dirty="0" err="1"/>
              <a:t>ound</a:t>
            </a:r>
            <a:r>
              <a:rPr lang="en" sz="1800" dirty="0"/>
              <a:t> sensor </a:t>
            </a:r>
          </a:p>
          <a:p>
            <a:pPr marL="285750" indent="-285750">
              <a:spcBef>
                <a:spcPts val="800"/>
              </a:spcBef>
              <a:spcAft>
                <a:spcPts val="800"/>
              </a:spcAft>
            </a:pPr>
            <a:r>
              <a:rPr lang="en-GB" sz="1800" dirty="0"/>
              <a:t>M</a:t>
            </a:r>
            <a:r>
              <a:rPr lang="en" sz="1800" dirty="0" err="1"/>
              <a:t>otors</a:t>
            </a:r>
            <a:r>
              <a:rPr lang="en" sz="1800" dirty="0"/>
              <a:t> and motor drivers</a:t>
            </a:r>
          </a:p>
          <a:p>
            <a:pPr marL="285750" indent="-285750">
              <a:spcBef>
                <a:spcPts val="800"/>
              </a:spcBef>
              <a:spcAft>
                <a:spcPts val="800"/>
              </a:spcAft>
            </a:pPr>
            <a:r>
              <a:rPr lang="en-GB" sz="1800" dirty="0"/>
              <a:t>B</a:t>
            </a:r>
            <a:r>
              <a:rPr lang="en" sz="1800" dirty="0" err="1"/>
              <a:t>luetooth</a:t>
            </a:r>
            <a:r>
              <a:rPr lang="en" sz="1800" dirty="0"/>
              <a:t> module.</a:t>
            </a:r>
            <a:endParaRPr sz="18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58" name="Google Shape;231;p18">
            <a:extLst>
              <a:ext uri="{FF2B5EF4-FFF2-40B4-BE49-F238E27FC236}">
                <a16:creationId xmlns:a16="http://schemas.microsoft.com/office/drawing/2014/main" id="{60FB3D6B-BCC5-A140-90BC-F33E4AA7BBE8}"/>
              </a:ext>
            </a:extLst>
          </p:cNvPr>
          <p:cNvSpPr txBox="1">
            <a:spLocks/>
          </p:cNvSpPr>
          <p:nvPr/>
        </p:nvSpPr>
        <p:spPr>
          <a:xfrm>
            <a:off x="3671781" y="859548"/>
            <a:ext cx="53070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US" dirty="0"/>
              <a:t>The band of vibrations</a:t>
            </a:r>
          </a:p>
        </p:txBody>
      </p:sp>
      <p:pic>
        <p:nvPicPr>
          <p:cNvPr id="59" name="Picture 58">
            <a:extLst>
              <a:ext uri="{FF2B5EF4-FFF2-40B4-BE49-F238E27FC236}">
                <a16:creationId xmlns:a16="http://schemas.microsoft.com/office/drawing/2014/main" id="{6840D1CF-ED06-7E42-BDF3-EE75A0D2A1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20886" y="3241884"/>
            <a:ext cx="2309591" cy="1582803"/>
          </a:xfrm>
          <a:prstGeom prst="rect">
            <a:avLst/>
          </a:prstGeom>
        </p:spPr>
      </p:pic>
      <p:pic>
        <p:nvPicPr>
          <p:cNvPr id="60" name="Picture 59">
            <a:extLst>
              <a:ext uri="{FF2B5EF4-FFF2-40B4-BE49-F238E27FC236}">
                <a16:creationId xmlns:a16="http://schemas.microsoft.com/office/drawing/2014/main" id="{AAC56EAD-E572-104C-B12B-3B8E2E558F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20886" y="1228654"/>
            <a:ext cx="2508812" cy="1702408"/>
          </a:xfrm>
          <a:prstGeom prst="rect">
            <a:avLst/>
          </a:prstGeom>
        </p:spPr>
      </p:pic>
      <p:sp>
        <p:nvSpPr>
          <p:cNvPr id="3" name="TextBox 2">
            <a:extLst>
              <a:ext uri="{FF2B5EF4-FFF2-40B4-BE49-F238E27FC236}">
                <a16:creationId xmlns:a16="http://schemas.microsoft.com/office/drawing/2014/main" id="{86012307-0807-364A-8EE9-B1B2124BAA0B}"/>
              </a:ext>
            </a:extLst>
          </p:cNvPr>
          <p:cNvSpPr txBox="1"/>
          <p:nvPr/>
        </p:nvSpPr>
        <p:spPr>
          <a:xfrm>
            <a:off x="7931769" y="2683957"/>
            <a:ext cx="949299" cy="246221"/>
          </a:xfrm>
          <a:prstGeom prst="rect">
            <a:avLst/>
          </a:prstGeom>
          <a:noFill/>
        </p:spPr>
        <p:txBody>
          <a:bodyPr wrap="none" rtlCol="0">
            <a:spAutoFit/>
          </a:bodyPr>
          <a:lstStyle/>
          <a:p>
            <a:r>
              <a:rPr lang="en-US" sz="1000" dirty="0"/>
              <a:t>The left glove</a:t>
            </a:r>
          </a:p>
        </p:txBody>
      </p:sp>
      <p:sp>
        <p:nvSpPr>
          <p:cNvPr id="61" name="TextBox 60">
            <a:extLst>
              <a:ext uri="{FF2B5EF4-FFF2-40B4-BE49-F238E27FC236}">
                <a16:creationId xmlns:a16="http://schemas.microsoft.com/office/drawing/2014/main" id="{6EB96F12-5F28-B740-BE8F-DB6661BEE844}"/>
              </a:ext>
            </a:extLst>
          </p:cNvPr>
          <p:cNvSpPr txBox="1"/>
          <p:nvPr/>
        </p:nvSpPr>
        <p:spPr>
          <a:xfrm>
            <a:off x="7827119" y="4606277"/>
            <a:ext cx="1027845" cy="246221"/>
          </a:xfrm>
          <a:prstGeom prst="rect">
            <a:avLst/>
          </a:prstGeom>
          <a:noFill/>
        </p:spPr>
        <p:txBody>
          <a:bodyPr wrap="none" rtlCol="0">
            <a:spAutoFit/>
          </a:bodyPr>
          <a:lstStyle/>
          <a:p>
            <a:r>
              <a:rPr lang="en-US" sz="1000" dirty="0"/>
              <a:t>The right glove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Analysis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17</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7528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the gloves work?!</a:t>
            </a:r>
            <a:endParaRPr dirty="0"/>
          </a:p>
        </p:txBody>
      </p:sp>
      <p:sp>
        <p:nvSpPr>
          <p:cNvPr id="265" name="Google Shape;265;p19"/>
          <p:cNvSpPr txBox="1">
            <a:spLocks noGrp="1"/>
          </p:cNvSpPr>
          <p:nvPr>
            <p:ph type="body" idx="1"/>
          </p:nvPr>
        </p:nvSpPr>
        <p:spPr>
          <a:xfrm>
            <a:off x="855300" y="1354961"/>
            <a:ext cx="3716700" cy="34182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sz="1600" b="1" dirty="0"/>
              <a:t>The Arduino</a:t>
            </a:r>
          </a:p>
          <a:p>
            <a:pPr marL="0" lvl="0" indent="0" algn="l" rtl="0">
              <a:spcBef>
                <a:spcPts val="800"/>
              </a:spcBef>
              <a:spcAft>
                <a:spcPts val="800"/>
              </a:spcAft>
              <a:buNone/>
            </a:pPr>
            <a:r>
              <a:rPr lang="en-GB" sz="1600" dirty="0"/>
              <a:t>it</a:t>
            </a:r>
            <a:r>
              <a:rPr lang="en" sz="1600" b="1" dirty="0"/>
              <a:t> </a:t>
            </a:r>
            <a:r>
              <a:rPr lang="en" sz="1600" dirty="0"/>
              <a:t>collect the data from all sensors connected to it then recognize the movement of the hand. If it recognized a movement then It will send this word through speaker by mp3 module. </a:t>
            </a: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11" name="Google Shape;265;p19">
            <a:extLst>
              <a:ext uri="{FF2B5EF4-FFF2-40B4-BE49-F238E27FC236}">
                <a16:creationId xmlns:a16="http://schemas.microsoft.com/office/drawing/2014/main" id="{E492E0BF-A9EF-A54D-97DC-F9D6924A4AAE}"/>
              </a:ext>
            </a:extLst>
          </p:cNvPr>
          <p:cNvSpPr txBox="1">
            <a:spLocks/>
          </p:cNvSpPr>
          <p:nvPr/>
        </p:nvSpPr>
        <p:spPr>
          <a:xfrm>
            <a:off x="4830520" y="1365303"/>
            <a:ext cx="3862880" cy="3418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5000"/>
              </a:lnSpc>
              <a:spcBef>
                <a:spcPts val="800"/>
              </a:spcBef>
              <a:spcAft>
                <a:spcPts val="0"/>
              </a:spcAft>
              <a:buClr>
                <a:schemeClr val="lt2"/>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5000"/>
              </a:lnSpc>
              <a:spcBef>
                <a:spcPts val="800"/>
              </a:spcBef>
              <a:spcAft>
                <a:spcPts val="0"/>
              </a:spcAft>
              <a:buClr>
                <a:schemeClr val="lt2"/>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5000"/>
              </a:lnSpc>
              <a:spcBef>
                <a:spcPts val="8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5000"/>
              </a:lnSpc>
              <a:spcBef>
                <a:spcPts val="8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5000"/>
              </a:lnSpc>
              <a:spcBef>
                <a:spcPts val="8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5000"/>
              </a:lnSpc>
              <a:spcBef>
                <a:spcPts val="8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5000"/>
              </a:lnSpc>
              <a:spcBef>
                <a:spcPts val="8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5000"/>
              </a:lnSpc>
              <a:spcBef>
                <a:spcPts val="800"/>
              </a:spcBef>
              <a:spcAft>
                <a:spcPts val="80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0" indent="0">
              <a:spcBef>
                <a:spcPts val="800"/>
              </a:spcBef>
              <a:spcAft>
                <a:spcPts val="800"/>
              </a:spcAft>
              <a:buFont typeface="Barlow Light"/>
              <a:buNone/>
            </a:pPr>
            <a:r>
              <a:rPr lang="en" sz="1600" b="1" dirty="0"/>
              <a:t>Raspberry pi</a:t>
            </a:r>
          </a:p>
          <a:p>
            <a:pPr marL="0" indent="0">
              <a:spcBef>
                <a:spcPts val="800"/>
              </a:spcBef>
              <a:spcAft>
                <a:spcPts val="800"/>
              </a:spcAft>
              <a:buFont typeface="Barlow Light"/>
              <a:buNone/>
            </a:pPr>
            <a:r>
              <a:rPr lang="en-GB" sz="1600" dirty="0"/>
              <a:t>it</a:t>
            </a:r>
            <a:r>
              <a:rPr lang="en" sz="1600" b="1" dirty="0"/>
              <a:t> </a:t>
            </a:r>
            <a:r>
              <a:rPr lang="en" sz="1600" dirty="0"/>
              <a:t>collect the data microphone on the board then uses sphinx and google speech-to-text to recognize words and show it on the OLED display on the glove.</a:t>
            </a:r>
          </a:p>
        </p:txBody>
      </p:sp>
      <p:pic>
        <p:nvPicPr>
          <p:cNvPr id="7" name="Picture 6">
            <a:extLst>
              <a:ext uri="{FF2B5EF4-FFF2-40B4-BE49-F238E27FC236}">
                <a16:creationId xmlns:a16="http://schemas.microsoft.com/office/drawing/2014/main" id="{35D6246F-7DC6-044D-98EA-BCBB6A816787}"/>
              </a:ext>
            </a:extLst>
          </p:cNvPr>
          <p:cNvPicPr>
            <a:picLocks noChangeAspect="1"/>
          </p:cNvPicPr>
          <p:nvPr/>
        </p:nvPicPr>
        <p:blipFill>
          <a:blip r:embed="rId3"/>
          <a:stretch>
            <a:fillRect/>
          </a:stretch>
        </p:blipFill>
        <p:spPr>
          <a:xfrm>
            <a:off x="817298" y="3442475"/>
            <a:ext cx="3293182" cy="1630163"/>
          </a:xfrm>
          <a:prstGeom prst="rect">
            <a:avLst/>
          </a:prstGeom>
        </p:spPr>
      </p:pic>
      <p:pic>
        <p:nvPicPr>
          <p:cNvPr id="9" name="Picture 8">
            <a:extLst>
              <a:ext uri="{FF2B5EF4-FFF2-40B4-BE49-F238E27FC236}">
                <a16:creationId xmlns:a16="http://schemas.microsoft.com/office/drawing/2014/main" id="{A5B077D8-EB4E-8C4D-97C8-FF0037355830}"/>
              </a:ext>
            </a:extLst>
          </p:cNvPr>
          <p:cNvPicPr>
            <a:picLocks noChangeAspect="1"/>
          </p:cNvPicPr>
          <p:nvPr/>
        </p:nvPicPr>
        <p:blipFill>
          <a:blip r:embed="rId4"/>
          <a:stretch>
            <a:fillRect/>
          </a:stretch>
        </p:blipFill>
        <p:spPr>
          <a:xfrm>
            <a:off x="5361256" y="3352472"/>
            <a:ext cx="2612104" cy="1720166"/>
          </a:xfrm>
          <a:prstGeom prst="rect">
            <a:avLst/>
          </a:prstGeom>
        </p:spPr>
      </p:pic>
    </p:spTree>
    <p:extLst>
      <p:ext uri="{BB962C8B-B14F-4D97-AF65-F5344CB8AC3E}">
        <p14:creationId xmlns:p14="http://schemas.microsoft.com/office/powerpoint/2010/main" val="220893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the band of vibrations works?</a:t>
            </a:r>
            <a:endParaRPr dirty="0"/>
          </a:p>
        </p:txBody>
      </p:sp>
      <p:sp>
        <p:nvSpPr>
          <p:cNvPr id="266" name="Google Shape;266;p19"/>
          <p:cNvSpPr txBox="1">
            <a:spLocks noGrp="1"/>
          </p:cNvSpPr>
          <p:nvPr>
            <p:ph type="body" idx="2"/>
          </p:nvPr>
        </p:nvSpPr>
        <p:spPr>
          <a:xfrm>
            <a:off x="855209" y="1331650"/>
            <a:ext cx="4114724"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600" dirty="0"/>
              <a:t>It collects the data from sound sensor then apply FFT algorithm to change the sound  inputs with different frequencies to outputs in form of vibrations through 4 different specialized vibration motors with various intensity.</a:t>
            </a: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12" name="Picture 11" descr="A picture containing text, person, indoor, hand&#10;&#10;Description automatically generated">
            <a:extLst>
              <a:ext uri="{FF2B5EF4-FFF2-40B4-BE49-F238E27FC236}">
                <a16:creationId xmlns:a16="http://schemas.microsoft.com/office/drawing/2014/main" id="{8322670C-D68B-B54C-9A0A-F5060DEE48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86265" y="1331650"/>
            <a:ext cx="2743200" cy="1874854"/>
          </a:xfrm>
          <a:prstGeom prst="rect">
            <a:avLst/>
          </a:prstGeom>
        </p:spPr>
      </p:pic>
      <p:pic>
        <p:nvPicPr>
          <p:cNvPr id="13" name="Picture 12">
            <a:extLst>
              <a:ext uri="{FF2B5EF4-FFF2-40B4-BE49-F238E27FC236}">
                <a16:creationId xmlns:a16="http://schemas.microsoft.com/office/drawing/2014/main" id="{12DB9A9B-6DC3-D34F-BEAF-0FA22D6D3D96}"/>
              </a:ext>
            </a:extLst>
          </p:cNvPr>
          <p:cNvPicPr>
            <a:picLocks noChangeAspect="1"/>
          </p:cNvPicPr>
          <p:nvPr/>
        </p:nvPicPr>
        <p:blipFill>
          <a:blip r:embed="rId4"/>
          <a:stretch>
            <a:fillRect/>
          </a:stretch>
        </p:blipFill>
        <p:spPr>
          <a:xfrm>
            <a:off x="2302137" y="3206504"/>
            <a:ext cx="1428750" cy="1428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3"/>
          <p:cNvSpPr txBox="1">
            <a:spLocks noGrp="1"/>
          </p:cNvSpPr>
          <p:nvPr>
            <p:ph type="ctrTitle" idx="4294967295"/>
          </p:nvPr>
        </p:nvSpPr>
        <p:spPr>
          <a:xfrm>
            <a:off x="771323" y="2101300"/>
            <a:ext cx="4248545"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dirty="0"/>
              <a:t>Youssef Mohamed</a:t>
            </a:r>
            <a:br>
              <a:rPr lang="en-US" sz="3400" dirty="0"/>
            </a:br>
            <a:r>
              <a:rPr lang="en-US" sz="1800" dirty="0"/>
              <a:t>STEM 6</a:t>
            </a:r>
            <a:r>
              <a:rPr lang="en-US" sz="1800" baseline="30000" dirty="0"/>
              <a:t>th</a:t>
            </a:r>
            <a:r>
              <a:rPr lang="en-US" sz="1800" dirty="0"/>
              <a:t> of October for boys</a:t>
            </a:r>
          </a:p>
        </p:txBody>
      </p:sp>
      <p:sp>
        <p:nvSpPr>
          <p:cNvPr id="117" name="Google Shape;117;p13"/>
          <p:cNvSpPr txBox="1">
            <a:spLocks noGrp="1"/>
          </p:cNvSpPr>
          <p:nvPr>
            <p:ph type="subTitle" idx="4294967295"/>
          </p:nvPr>
        </p:nvSpPr>
        <p:spPr>
          <a:xfrm>
            <a:off x="771324" y="3261100"/>
            <a:ext cx="2840100" cy="1662300"/>
          </a:xfrm>
          <a:prstGeom prst="rect">
            <a:avLst/>
          </a:prstGeom>
        </p:spPr>
        <p:txBody>
          <a:bodyPr spcFirstLastPara="1" wrap="square" lIns="0" tIns="0" rIns="0" bIns="0" anchor="ctr" anchorCtr="0">
            <a:noAutofit/>
          </a:bodyPr>
          <a:lstStyle/>
          <a:p>
            <a:pPr marL="0" indent="0">
              <a:buNone/>
            </a:pPr>
            <a:r>
              <a:rPr lang="en-GB" sz="1500" dirty="0">
                <a:solidFill>
                  <a:schemeClr val="tx1"/>
                </a:solidFill>
              </a:rPr>
              <a:t>Has great experience in: </a:t>
            </a:r>
          </a:p>
          <a:p>
            <a:pPr marL="285750" indent="-285750"/>
            <a:r>
              <a:rPr lang="en-GB" sz="1500" dirty="0">
                <a:solidFill>
                  <a:schemeClr val="tx1"/>
                </a:solidFill>
              </a:rPr>
              <a:t>App developing</a:t>
            </a:r>
          </a:p>
          <a:p>
            <a:pPr marL="285750" indent="-285750"/>
            <a:r>
              <a:rPr lang="en-GB" sz="1500" dirty="0">
                <a:solidFill>
                  <a:schemeClr val="tx1"/>
                </a:solidFill>
              </a:rPr>
              <a:t>Deep Learning</a:t>
            </a:r>
          </a:p>
          <a:p>
            <a:pPr marL="285750" indent="-285750"/>
            <a:r>
              <a:rPr lang="en-GB" sz="1500" dirty="0">
                <a:solidFill>
                  <a:schemeClr val="tx1"/>
                </a:solidFill>
              </a:rPr>
              <a:t>Embedded systems</a:t>
            </a:r>
          </a:p>
          <a:p>
            <a:pPr marL="0" indent="0">
              <a:buNone/>
            </a:pPr>
            <a:endParaRPr lang="en-GB" sz="1500" dirty="0">
              <a:solidFill>
                <a:schemeClr val="tx1"/>
              </a:solidFill>
            </a:endParaRPr>
          </a:p>
        </p:txBody>
      </p:sp>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2</a:t>
            </a:fld>
            <a:endParaRPr lang="en"/>
          </a:p>
        </p:txBody>
      </p:sp>
      <p:sp>
        <p:nvSpPr>
          <p:cNvPr id="7" name="TextBox 6">
            <a:extLst>
              <a:ext uri="{FF2B5EF4-FFF2-40B4-BE49-F238E27FC236}">
                <a16:creationId xmlns:a16="http://schemas.microsoft.com/office/drawing/2014/main" id="{0FBB1D9B-6263-4D4A-8575-FCD1F4C76B7A}"/>
              </a:ext>
            </a:extLst>
          </p:cNvPr>
          <p:cNvSpPr txBox="1"/>
          <p:nvPr/>
        </p:nvSpPr>
        <p:spPr>
          <a:xfrm>
            <a:off x="4553339" y="1567543"/>
            <a:ext cx="184731" cy="307777"/>
          </a:xfrm>
          <a:prstGeom prst="rect">
            <a:avLst/>
          </a:prstGeom>
          <a:noFill/>
        </p:spPr>
        <p:txBody>
          <a:bodyPr wrap="none" rtlCol="0">
            <a:spAutoFit/>
          </a:bodyPr>
          <a:lstStyle/>
          <a:p>
            <a:endParaRPr lang="en-US" dirty="0"/>
          </a:p>
        </p:txBody>
      </p:sp>
      <p:pic>
        <p:nvPicPr>
          <p:cNvPr id="3" name="Picture 2" descr="A person in a leather jacket&#10;&#10;Description automatically generated with low confidence">
            <a:extLst>
              <a:ext uri="{FF2B5EF4-FFF2-40B4-BE49-F238E27FC236}">
                <a16:creationId xmlns:a16="http://schemas.microsoft.com/office/drawing/2014/main" id="{A9E54C87-3918-0E46-A572-1C1540A65E9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13176" y="-31388"/>
            <a:ext cx="4030824" cy="5143500"/>
          </a:xfrm>
          <a:prstGeom prst="rect">
            <a:avLst/>
          </a:prstGeom>
        </p:spPr>
      </p:pic>
      <p:sp>
        <p:nvSpPr>
          <p:cNvPr id="24" name="Google Shape;116;p13">
            <a:extLst>
              <a:ext uri="{FF2B5EF4-FFF2-40B4-BE49-F238E27FC236}">
                <a16:creationId xmlns:a16="http://schemas.microsoft.com/office/drawing/2014/main" id="{BA5648A9-B4EC-A84A-8F3C-6EE008E2739E}"/>
              </a:ext>
            </a:extLst>
          </p:cNvPr>
          <p:cNvSpPr txBox="1">
            <a:spLocks/>
          </p:cNvSpPr>
          <p:nvPr/>
        </p:nvSpPr>
        <p:spPr>
          <a:xfrm>
            <a:off x="515636" y="828510"/>
            <a:ext cx="4248545"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US" sz="1800" dirty="0"/>
              <a:t>1</a:t>
            </a:r>
            <a:r>
              <a:rPr lang="en-US" sz="1800" baseline="30000" dirty="0"/>
              <a:t>ST</a:t>
            </a:r>
            <a:r>
              <a:rPr lang="en-US" sz="1800" dirty="0"/>
              <a:t> Team Member</a:t>
            </a:r>
          </a:p>
        </p:txBody>
      </p:sp>
    </p:spTree>
    <p:extLst>
      <p:ext uri="{BB962C8B-B14F-4D97-AF65-F5344CB8AC3E}">
        <p14:creationId xmlns:p14="http://schemas.microsoft.com/office/powerpoint/2010/main" val="388906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the app works?</a:t>
            </a:r>
            <a:endParaRPr dirty="0"/>
          </a:p>
        </p:txBody>
      </p:sp>
      <p:sp>
        <p:nvSpPr>
          <p:cNvPr id="266" name="Google Shape;266;p19"/>
          <p:cNvSpPr txBox="1">
            <a:spLocks noGrp="1"/>
          </p:cNvSpPr>
          <p:nvPr>
            <p:ph type="body" idx="2"/>
          </p:nvPr>
        </p:nvSpPr>
        <p:spPr>
          <a:xfrm>
            <a:off x="855209" y="1331650"/>
            <a:ext cx="4114724" cy="3418200"/>
          </a:xfrm>
          <a:prstGeom prst="rect">
            <a:avLst/>
          </a:prstGeom>
        </p:spPr>
        <p:txBody>
          <a:bodyPr spcFirstLastPara="1" wrap="square" lIns="0" tIns="0" rIns="0" bIns="0" anchor="t" anchorCtr="0">
            <a:noAutofit/>
          </a:bodyPr>
          <a:lstStyle/>
          <a:p>
            <a:pPr marL="0" lvl="0" indent="0">
              <a:buNone/>
            </a:pPr>
            <a:r>
              <a:rPr lang="en-GB" sz="1600" b="1" dirty="0"/>
              <a:t>Speech to text recognition</a:t>
            </a:r>
          </a:p>
          <a:p>
            <a:pPr marL="0" lvl="0" indent="0">
              <a:buNone/>
            </a:pPr>
            <a:r>
              <a:rPr lang="en-GB" sz="1600" dirty="0"/>
              <a:t>It connects to google online deep STT algorithms and through the usage of any smartphone microphone, it can process the words and sentences in Arabic and then return back the final results to the user interface for deaf people to interrupt the said sentences.</a:t>
            </a: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3" name="Picture 2" descr="Icon&#10;&#10;Description automatically generated">
            <a:extLst>
              <a:ext uri="{FF2B5EF4-FFF2-40B4-BE49-F238E27FC236}">
                <a16:creationId xmlns:a16="http://schemas.microsoft.com/office/drawing/2014/main" id="{76B9696D-4E6A-614B-BD91-35D0B15C1354}"/>
              </a:ext>
            </a:extLst>
          </p:cNvPr>
          <p:cNvPicPr>
            <a:picLocks noChangeAspect="1"/>
          </p:cNvPicPr>
          <p:nvPr/>
        </p:nvPicPr>
        <p:blipFill>
          <a:blip r:embed="rId3"/>
          <a:stretch>
            <a:fillRect/>
          </a:stretch>
        </p:blipFill>
        <p:spPr>
          <a:xfrm>
            <a:off x="5400339" y="836000"/>
            <a:ext cx="4030196" cy="2115853"/>
          </a:xfrm>
          <a:prstGeom prst="rect">
            <a:avLst/>
          </a:prstGeom>
        </p:spPr>
      </p:pic>
    </p:spTree>
    <p:extLst>
      <p:ext uri="{BB962C8B-B14F-4D97-AF65-F5344CB8AC3E}">
        <p14:creationId xmlns:p14="http://schemas.microsoft.com/office/powerpoint/2010/main" val="3333811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9"/>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the app works?</a:t>
            </a:r>
            <a:endParaRPr dirty="0"/>
          </a:p>
        </p:txBody>
      </p:sp>
      <p:sp>
        <p:nvSpPr>
          <p:cNvPr id="266" name="Google Shape;266;p19"/>
          <p:cNvSpPr txBox="1">
            <a:spLocks noGrp="1"/>
          </p:cNvSpPr>
          <p:nvPr>
            <p:ph type="body" idx="2"/>
          </p:nvPr>
        </p:nvSpPr>
        <p:spPr>
          <a:xfrm>
            <a:off x="855209" y="1331650"/>
            <a:ext cx="4114724" cy="3418200"/>
          </a:xfrm>
          <a:prstGeom prst="rect">
            <a:avLst/>
          </a:prstGeom>
        </p:spPr>
        <p:txBody>
          <a:bodyPr spcFirstLastPara="1" wrap="square" lIns="0" tIns="0" rIns="0" bIns="0" anchor="t" anchorCtr="0">
            <a:noAutofit/>
          </a:bodyPr>
          <a:lstStyle/>
          <a:p>
            <a:pPr marL="0" lvl="0" indent="0">
              <a:buNone/>
            </a:pPr>
            <a:r>
              <a:rPr lang="en-GB" sz="1600" b="1" dirty="0"/>
              <a:t>AR illustrations</a:t>
            </a:r>
          </a:p>
          <a:p>
            <a:pPr marL="0" lvl="0" indent="0">
              <a:buNone/>
            </a:pPr>
            <a:r>
              <a:rPr lang="en-GB" sz="1600" dirty="0"/>
              <a:t>Using state of the art, google AR core capabilities, we can receive the coordinates of the current smartphone position relative to its surroundings and map the area around the cameras, then by the usage of stored 3D animated assists and the previous mentioned Google STT algorithm, the app identifies the text said by the user and then terns it into an augmented reality illustrations so that illiterate deaf users who can't read the text displayed by the first part of the application can clearly understand.</a:t>
            </a:r>
          </a:p>
        </p:txBody>
      </p:sp>
      <p:sp>
        <p:nvSpPr>
          <p:cNvPr id="268" name="Google Shape;268;p1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6" name="Picture 5" descr="A picture containing text&#10;&#10;Description automatically generated">
            <a:extLst>
              <a:ext uri="{FF2B5EF4-FFF2-40B4-BE49-F238E27FC236}">
                <a16:creationId xmlns:a16="http://schemas.microsoft.com/office/drawing/2014/main" id="{BF5236FF-4AF0-EF40-A4B6-FBDA941C24C8}"/>
              </a:ext>
            </a:extLst>
          </p:cNvPr>
          <p:cNvPicPr>
            <a:picLocks noChangeAspect="1"/>
          </p:cNvPicPr>
          <p:nvPr/>
        </p:nvPicPr>
        <p:blipFill>
          <a:blip r:embed="rId3"/>
          <a:stretch>
            <a:fillRect/>
          </a:stretch>
        </p:blipFill>
        <p:spPr>
          <a:xfrm>
            <a:off x="4080770" y="224923"/>
            <a:ext cx="1883871" cy="1222153"/>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0EC66748-3548-D244-8844-738A326A74C5}"/>
              </a:ext>
            </a:extLst>
          </p:cNvPr>
          <p:cNvPicPr>
            <a:picLocks noChangeAspect="1"/>
          </p:cNvPicPr>
          <p:nvPr/>
        </p:nvPicPr>
        <p:blipFill>
          <a:blip r:embed="rId4"/>
          <a:stretch>
            <a:fillRect/>
          </a:stretch>
        </p:blipFill>
        <p:spPr>
          <a:xfrm>
            <a:off x="6139385" y="493066"/>
            <a:ext cx="2373923" cy="4072757"/>
          </a:xfrm>
          <a:prstGeom prst="rect">
            <a:avLst/>
          </a:prstGeom>
        </p:spPr>
      </p:pic>
      <p:grpSp>
        <p:nvGrpSpPr>
          <p:cNvPr id="12" name="Google Shape;431;p30">
            <a:extLst>
              <a:ext uri="{FF2B5EF4-FFF2-40B4-BE49-F238E27FC236}">
                <a16:creationId xmlns:a16="http://schemas.microsoft.com/office/drawing/2014/main" id="{3E095D84-5928-0541-B2AA-5C01D164945A}"/>
              </a:ext>
            </a:extLst>
          </p:cNvPr>
          <p:cNvGrpSpPr/>
          <p:nvPr/>
        </p:nvGrpSpPr>
        <p:grpSpPr>
          <a:xfrm>
            <a:off x="5934693" y="69574"/>
            <a:ext cx="2625763" cy="4949407"/>
            <a:chOff x="2547150" y="238125"/>
            <a:chExt cx="2525675" cy="5238750"/>
          </a:xfrm>
        </p:grpSpPr>
        <p:sp>
          <p:nvSpPr>
            <p:cNvPr id="13" name="Google Shape;432;p30">
              <a:extLst>
                <a:ext uri="{FF2B5EF4-FFF2-40B4-BE49-F238E27FC236}">
                  <a16:creationId xmlns:a16="http://schemas.microsoft.com/office/drawing/2014/main" id="{A21CFCAC-AB92-9549-B73C-DB15E8BA366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p30">
              <a:extLst>
                <a:ext uri="{FF2B5EF4-FFF2-40B4-BE49-F238E27FC236}">
                  <a16:creationId xmlns:a16="http://schemas.microsoft.com/office/drawing/2014/main" id="{76A71511-4C24-814F-AB0F-AE187B59C7FD}"/>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4;p30">
              <a:extLst>
                <a:ext uri="{FF2B5EF4-FFF2-40B4-BE49-F238E27FC236}">
                  <a16:creationId xmlns:a16="http://schemas.microsoft.com/office/drawing/2014/main" id="{FF04A301-3930-304E-A918-77B194D19595}"/>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5;p30">
              <a:extLst>
                <a:ext uri="{FF2B5EF4-FFF2-40B4-BE49-F238E27FC236}">
                  <a16:creationId xmlns:a16="http://schemas.microsoft.com/office/drawing/2014/main" id="{212B19E7-1CCB-B54B-B37E-D42C49D6288B}"/>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306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Our tests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22</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261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we tested it?</a:t>
            </a:r>
            <a:endParaRPr dirty="0"/>
          </a:p>
        </p:txBody>
      </p:sp>
      <p:sp>
        <p:nvSpPr>
          <p:cNvPr id="382" name="Google Shape;382;p2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383" name="Google Shape;383;p27"/>
          <p:cNvSpPr/>
          <p:nvPr/>
        </p:nvSpPr>
        <p:spPr>
          <a:xfrm>
            <a:off x="5632317"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60000"/>
                    <a:lumOff val="40000"/>
                  </a:schemeClr>
                </a:solidFill>
                <a:latin typeface="Barlow Light"/>
                <a:ea typeface="Barlow Light"/>
                <a:cs typeface="Barlow Light"/>
                <a:sym typeface="Barlow Light"/>
              </a:rPr>
              <a:t>3</a:t>
            </a:r>
            <a:r>
              <a:rPr lang="en" baseline="30000" dirty="0">
                <a:solidFill>
                  <a:schemeClr val="accent1">
                    <a:lumMod val="60000"/>
                    <a:lumOff val="40000"/>
                  </a:schemeClr>
                </a:solidFill>
                <a:latin typeface="Barlow Light"/>
                <a:ea typeface="Barlow Light"/>
                <a:cs typeface="Barlow Light"/>
                <a:sym typeface="Barlow Light"/>
              </a:rPr>
              <a:t>rd</a:t>
            </a:r>
            <a:r>
              <a:rPr lang="en" dirty="0">
                <a:solidFill>
                  <a:schemeClr val="accent1">
                    <a:lumMod val="60000"/>
                    <a:lumOff val="40000"/>
                  </a:schemeClr>
                </a:solidFill>
                <a:latin typeface="Barlow Light"/>
                <a:ea typeface="Barlow Light"/>
                <a:cs typeface="Barlow Light"/>
                <a:sym typeface="Barlow Light"/>
              </a:rPr>
              <a:t> Test</a:t>
            </a:r>
            <a:endParaRPr dirty="0">
              <a:solidFill>
                <a:schemeClr val="accent1">
                  <a:lumMod val="60000"/>
                  <a:lumOff val="40000"/>
                </a:schemeClr>
              </a:solidFill>
              <a:latin typeface="Barlow Light"/>
              <a:ea typeface="Barlow Light"/>
              <a:cs typeface="Barlow Light"/>
              <a:sym typeface="Barlow Light"/>
            </a:endParaRPr>
          </a:p>
        </p:txBody>
      </p:sp>
      <p:sp>
        <p:nvSpPr>
          <p:cNvPr id="384" name="Google Shape;384;p27"/>
          <p:cNvSpPr txBox="1"/>
          <p:nvPr/>
        </p:nvSpPr>
        <p:spPr>
          <a:xfrm>
            <a:off x="6167068" y="2590525"/>
            <a:ext cx="2236200" cy="1805700"/>
          </a:xfrm>
          <a:prstGeom prst="rect">
            <a:avLst/>
          </a:prstGeom>
          <a:noFill/>
          <a:ln>
            <a:noFill/>
          </a:ln>
        </p:spPr>
        <p:txBody>
          <a:bodyPr spcFirstLastPara="1" wrap="square" lIns="91425" tIns="91425" rIns="91425" bIns="91425" anchor="t" anchorCtr="0">
            <a:noAutofit/>
          </a:bodyPr>
          <a:lstStyle/>
          <a:p>
            <a:pPr lvl="0">
              <a:lnSpc>
                <a:spcPct val="115000"/>
              </a:lnSpc>
            </a:pPr>
            <a:r>
              <a:rPr lang="en-GB" sz="1200" dirty="0">
                <a:solidFill>
                  <a:schemeClr val="dk1"/>
                </a:solidFill>
                <a:latin typeface="Barlow Light"/>
                <a:ea typeface="Barlow Light"/>
                <a:cs typeface="Barlow Light"/>
                <a:sym typeface="Barlow Light"/>
              </a:rPr>
              <a:t>A series of tests was conducted to test the gloves prototype ability to identify motion to sounds using special pre-programmed commands Into the code itself.</a:t>
            </a:r>
            <a:endParaRPr sz="1200" dirty="0">
              <a:solidFill>
                <a:schemeClr val="dk1"/>
              </a:solidFill>
              <a:latin typeface="Barlow Light"/>
              <a:ea typeface="Barlow Light"/>
              <a:cs typeface="Barlow Light"/>
              <a:sym typeface="Barlow Light"/>
            </a:endParaRPr>
          </a:p>
        </p:txBody>
      </p:sp>
      <p:sp>
        <p:nvSpPr>
          <p:cNvPr id="385" name="Google Shape;385;p27"/>
          <p:cNvSpPr/>
          <p:nvPr/>
        </p:nvSpPr>
        <p:spPr>
          <a:xfrm>
            <a:off x="0" y="1723389"/>
            <a:ext cx="3546900" cy="669000"/>
          </a:xfrm>
          <a:prstGeom prst="homePlate">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60000"/>
                    <a:lumOff val="40000"/>
                  </a:schemeClr>
                </a:solidFill>
                <a:latin typeface="Barlow Light"/>
                <a:ea typeface="Barlow Light"/>
                <a:cs typeface="Barlow Light"/>
                <a:sym typeface="Barlow Light"/>
              </a:rPr>
              <a:t>1</a:t>
            </a:r>
            <a:r>
              <a:rPr lang="en" baseline="30000" dirty="0">
                <a:solidFill>
                  <a:schemeClr val="accent1">
                    <a:lumMod val="60000"/>
                    <a:lumOff val="40000"/>
                  </a:schemeClr>
                </a:solidFill>
                <a:latin typeface="Barlow Light"/>
                <a:ea typeface="Barlow Light"/>
                <a:cs typeface="Barlow Light"/>
                <a:sym typeface="Barlow Light"/>
              </a:rPr>
              <a:t>st</a:t>
            </a:r>
            <a:r>
              <a:rPr lang="en" dirty="0">
                <a:solidFill>
                  <a:schemeClr val="accent1">
                    <a:lumMod val="60000"/>
                    <a:lumOff val="40000"/>
                  </a:schemeClr>
                </a:solidFill>
                <a:latin typeface="Barlow Light"/>
                <a:ea typeface="Barlow Light"/>
                <a:cs typeface="Barlow Light"/>
                <a:sym typeface="Barlow Light"/>
              </a:rPr>
              <a:t>  Test</a:t>
            </a:r>
            <a:endParaRPr dirty="0">
              <a:solidFill>
                <a:schemeClr val="accent1">
                  <a:lumMod val="60000"/>
                  <a:lumOff val="40000"/>
                </a:schemeClr>
              </a:solidFill>
              <a:latin typeface="Barlow Light"/>
              <a:ea typeface="Barlow Light"/>
              <a:cs typeface="Barlow Light"/>
              <a:sym typeface="Barlow Light"/>
            </a:endParaRPr>
          </a:p>
        </p:txBody>
      </p:sp>
      <p:sp>
        <p:nvSpPr>
          <p:cNvPr id="386" name="Google Shape;386;p27"/>
          <p:cNvSpPr txBox="1"/>
          <p:nvPr/>
        </p:nvSpPr>
        <p:spPr>
          <a:xfrm>
            <a:off x="655350" y="2590525"/>
            <a:ext cx="2236200" cy="1805700"/>
          </a:xfrm>
          <a:prstGeom prst="rect">
            <a:avLst/>
          </a:prstGeom>
          <a:noFill/>
          <a:ln>
            <a:noFill/>
          </a:ln>
        </p:spPr>
        <p:txBody>
          <a:bodyPr spcFirstLastPara="1" wrap="square" lIns="91425" tIns="91425" rIns="91425" bIns="91425" anchor="t" anchorCtr="0">
            <a:noAutofit/>
          </a:bodyPr>
          <a:lstStyle/>
          <a:p>
            <a:pPr lvl="0">
              <a:lnSpc>
                <a:spcPct val="115000"/>
              </a:lnSpc>
            </a:pPr>
            <a:r>
              <a:rPr lang="en-GB" sz="1200" dirty="0">
                <a:solidFill>
                  <a:schemeClr val="dk1"/>
                </a:solidFill>
                <a:latin typeface="Barlow Light"/>
                <a:ea typeface="Barlow Light"/>
                <a:cs typeface="Barlow Light"/>
                <a:sym typeface="Barlow Light"/>
              </a:rPr>
              <a:t>Using special common words in Arabic like greetings and requests, the hard hearing people will be exposed to it 4 times each, then measure how many words they will be able to identify from 10 words</a:t>
            </a:r>
          </a:p>
        </p:txBody>
      </p:sp>
      <p:sp>
        <p:nvSpPr>
          <p:cNvPr id="387" name="Google Shape;387;p27"/>
          <p:cNvSpPr/>
          <p:nvPr/>
        </p:nvSpPr>
        <p:spPr>
          <a:xfrm>
            <a:off x="2944204" y="1723175"/>
            <a:ext cx="3305700" cy="669000"/>
          </a:xfrm>
          <a:prstGeom prst="chevron">
            <a:avLst>
              <a:gd name="adj" fmla="val 50000"/>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60000"/>
                    <a:lumOff val="40000"/>
                  </a:schemeClr>
                </a:solidFill>
                <a:latin typeface="Barlow Light"/>
                <a:ea typeface="Barlow Light"/>
                <a:cs typeface="Barlow Light"/>
                <a:sym typeface="Barlow Light"/>
              </a:rPr>
              <a:t>2</a:t>
            </a:r>
            <a:r>
              <a:rPr lang="en" baseline="30000" dirty="0">
                <a:solidFill>
                  <a:schemeClr val="accent1">
                    <a:lumMod val="60000"/>
                    <a:lumOff val="40000"/>
                  </a:schemeClr>
                </a:solidFill>
                <a:latin typeface="Barlow Light"/>
                <a:ea typeface="Barlow Light"/>
                <a:cs typeface="Barlow Light"/>
                <a:sym typeface="Barlow Light"/>
              </a:rPr>
              <a:t>nd</a:t>
            </a:r>
            <a:r>
              <a:rPr lang="en" dirty="0">
                <a:solidFill>
                  <a:schemeClr val="accent1">
                    <a:lumMod val="60000"/>
                    <a:lumOff val="40000"/>
                  </a:schemeClr>
                </a:solidFill>
                <a:latin typeface="Barlow Light"/>
                <a:ea typeface="Barlow Light"/>
                <a:cs typeface="Barlow Light"/>
                <a:sym typeface="Barlow Light"/>
              </a:rPr>
              <a:t> Test</a:t>
            </a:r>
          </a:p>
        </p:txBody>
      </p:sp>
      <p:sp>
        <p:nvSpPr>
          <p:cNvPr id="388" name="Google Shape;388;p27"/>
          <p:cNvSpPr txBox="1"/>
          <p:nvPr/>
        </p:nvSpPr>
        <p:spPr>
          <a:xfrm>
            <a:off x="3478947" y="2590525"/>
            <a:ext cx="2236200" cy="1805700"/>
          </a:xfrm>
          <a:prstGeom prst="rect">
            <a:avLst/>
          </a:prstGeom>
          <a:noFill/>
          <a:ln>
            <a:noFill/>
          </a:ln>
        </p:spPr>
        <p:txBody>
          <a:bodyPr spcFirstLastPara="1" wrap="square" lIns="91425" tIns="91425" rIns="91425" bIns="91425" anchor="t" anchorCtr="0">
            <a:noAutofit/>
          </a:bodyPr>
          <a:lstStyle/>
          <a:p>
            <a:pPr lvl="0">
              <a:lnSpc>
                <a:spcPct val="115000"/>
              </a:lnSpc>
            </a:pPr>
            <a:r>
              <a:rPr lang="en-GB" sz="1200" dirty="0">
                <a:solidFill>
                  <a:schemeClr val="dk1"/>
                </a:solidFill>
                <a:latin typeface="Barlow Light"/>
                <a:ea typeface="Barlow Light"/>
                <a:cs typeface="Barlow Light"/>
                <a:sym typeface="Barlow Light"/>
              </a:rPr>
              <a:t>A different type of test was conducted to test google text-to-speech recognition skills in native Arabic using the raspberry pi device. 2 different people with varied accent will say a series of 25 sentence, and the number of the correct sentence identified from 25 will be counted.</a:t>
            </a:r>
            <a:endParaRPr sz="1200" dirty="0">
              <a:solidFill>
                <a:schemeClr val="dk1"/>
              </a:solidFill>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Results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24</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30916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1</a:t>
            </a:r>
            <a:r>
              <a:rPr lang="en-US" baseline="30000" dirty="0"/>
              <a:t>st</a:t>
            </a:r>
            <a:r>
              <a:rPr lang="en-US" dirty="0"/>
              <a:t> Test results</a:t>
            </a:r>
            <a:endParaRPr dirty="0"/>
          </a:p>
        </p:txBody>
      </p:sp>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graphicFrame>
        <p:nvGraphicFramePr>
          <p:cNvPr id="5" name="Table 4">
            <a:extLst>
              <a:ext uri="{FF2B5EF4-FFF2-40B4-BE49-F238E27FC236}">
                <a16:creationId xmlns:a16="http://schemas.microsoft.com/office/drawing/2014/main" id="{78D9186C-CEC5-0644-8069-586F7F274200}"/>
              </a:ext>
            </a:extLst>
          </p:cNvPr>
          <p:cNvGraphicFramePr>
            <a:graphicFrameLocks noGrp="1"/>
          </p:cNvGraphicFramePr>
          <p:nvPr>
            <p:extLst>
              <p:ext uri="{D42A27DB-BD31-4B8C-83A1-F6EECF244321}">
                <p14:modId xmlns:p14="http://schemas.microsoft.com/office/powerpoint/2010/main" val="685199031"/>
              </p:ext>
            </p:extLst>
          </p:nvPr>
        </p:nvGraphicFramePr>
        <p:xfrm>
          <a:off x="652950" y="1254368"/>
          <a:ext cx="7838100" cy="3517547"/>
        </p:xfrm>
        <a:graphic>
          <a:graphicData uri="http://schemas.openxmlformats.org/drawingml/2006/table">
            <a:tbl>
              <a:tblPr firstRow="1" firstCol="1">
                <a:tableStyleId>{511C7EFF-B079-44CD-85B6-E6D3598932AC}</a:tableStyleId>
              </a:tblPr>
              <a:tblGrid>
                <a:gridCol w="2612330">
                  <a:extLst>
                    <a:ext uri="{9D8B030D-6E8A-4147-A177-3AD203B41FA5}">
                      <a16:colId xmlns:a16="http://schemas.microsoft.com/office/drawing/2014/main" val="3161653473"/>
                    </a:ext>
                  </a:extLst>
                </a:gridCol>
                <a:gridCol w="2612330">
                  <a:extLst>
                    <a:ext uri="{9D8B030D-6E8A-4147-A177-3AD203B41FA5}">
                      <a16:colId xmlns:a16="http://schemas.microsoft.com/office/drawing/2014/main" val="2609292151"/>
                    </a:ext>
                  </a:extLst>
                </a:gridCol>
                <a:gridCol w="2613440">
                  <a:extLst>
                    <a:ext uri="{9D8B030D-6E8A-4147-A177-3AD203B41FA5}">
                      <a16:colId xmlns:a16="http://schemas.microsoft.com/office/drawing/2014/main" val="3310600649"/>
                    </a:ext>
                  </a:extLst>
                </a:gridCol>
              </a:tblGrid>
              <a:tr h="328841">
                <a:tc>
                  <a:txBody>
                    <a:bodyPr/>
                    <a:lstStyle/>
                    <a:p>
                      <a:pPr marL="0" marR="0">
                        <a:lnSpc>
                          <a:spcPct val="107000"/>
                        </a:lnSpc>
                        <a:spcBef>
                          <a:spcPts val="0"/>
                        </a:spcBef>
                        <a:spcAft>
                          <a:spcPts val="0"/>
                        </a:spcAft>
                      </a:pPr>
                      <a:r>
                        <a:rPr lang="en-US" sz="1300" dirty="0">
                          <a:solidFill>
                            <a:srgbClr val="E5D3A1"/>
                          </a:solidFill>
                          <a:effectLst/>
                        </a:rPr>
                        <a:t>Vibrations prototype</a:t>
                      </a:r>
                      <a:endParaRPr lang="en-US" sz="13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rgbClr val="E5D3A1"/>
                          </a:solidFill>
                          <a:effectLst/>
                        </a:rPr>
                        <a:t>Near deaf people</a:t>
                      </a:r>
                      <a:endParaRPr lang="en-US" sz="13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rgbClr val="E5D3A1"/>
                          </a:solidFill>
                          <a:effectLst/>
                        </a:rPr>
                        <a:t>Normal people</a:t>
                      </a:r>
                      <a:endParaRPr lang="en-US" sz="13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4424096"/>
                  </a:ext>
                </a:extLst>
              </a:tr>
              <a:tr h="531451">
                <a:tc>
                  <a:txBody>
                    <a:bodyPr/>
                    <a:lstStyle/>
                    <a:p>
                      <a:pPr marL="0" marR="0">
                        <a:lnSpc>
                          <a:spcPct val="107000"/>
                        </a:lnSpc>
                        <a:spcBef>
                          <a:spcPts val="0"/>
                        </a:spcBef>
                        <a:spcAft>
                          <a:spcPts val="0"/>
                        </a:spcAft>
                      </a:pPr>
                      <a:r>
                        <a:rPr lang="en-US" sz="1300" dirty="0">
                          <a:solidFill>
                            <a:schemeClr val="tx1"/>
                          </a:solidFill>
                          <a:effectLst/>
                        </a:rPr>
                        <a:t>2 vibration samples trail 1</a:t>
                      </a:r>
                      <a:endParaRPr lang="en-US" sz="13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5 sentence</a:t>
                      </a:r>
                      <a:r>
                        <a:rPr lang="en-GB" sz="1300" dirty="0">
                          <a:solidFill>
                            <a:schemeClr val="accent1">
                              <a:lumMod val="60000"/>
                              <a:lumOff val="40000"/>
                            </a:schemeClr>
                          </a:solidFill>
                          <a:effectLst/>
                        </a:rPr>
                        <a:t>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2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543485"/>
                  </a:ext>
                </a:extLst>
              </a:tr>
              <a:tr h="531451">
                <a:tc>
                  <a:txBody>
                    <a:bodyPr/>
                    <a:lstStyle/>
                    <a:p>
                      <a:pPr marL="0" marR="0" rtl="1">
                        <a:lnSpc>
                          <a:spcPct val="107000"/>
                        </a:lnSpc>
                        <a:spcBef>
                          <a:spcPts val="0"/>
                        </a:spcBef>
                        <a:spcAft>
                          <a:spcPts val="0"/>
                        </a:spcAft>
                      </a:pPr>
                      <a:r>
                        <a:rPr lang="ar-EG" sz="1300" dirty="0">
                          <a:solidFill>
                            <a:schemeClr val="tx1"/>
                          </a:solidFill>
                          <a:effectLst/>
                        </a:rPr>
                        <a:t>2 </a:t>
                      </a:r>
                      <a:r>
                        <a:rPr lang="en-US" sz="1300" dirty="0">
                          <a:solidFill>
                            <a:schemeClr val="tx1"/>
                          </a:solidFill>
                          <a:effectLst/>
                        </a:rPr>
                        <a:t>vibration samples</a:t>
                      </a:r>
                    </a:p>
                    <a:p>
                      <a:pPr marL="0" marR="0">
                        <a:lnSpc>
                          <a:spcPct val="107000"/>
                        </a:lnSpc>
                        <a:spcBef>
                          <a:spcPts val="0"/>
                        </a:spcBef>
                        <a:spcAft>
                          <a:spcPts val="0"/>
                        </a:spcAft>
                      </a:pPr>
                      <a:r>
                        <a:rPr lang="en-US" sz="1300" dirty="0">
                          <a:solidFill>
                            <a:schemeClr val="tx1"/>
                          </a:solidFill>
                          <a:effectLst/>
                        </a:rPr>
                        <a:t>trail 2</a:t>
                      </a:r>
                      <a:endParaRPr lang="en-US" sz="13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4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3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8488799"/>
                  </a:ext>
                </a:extLst>
              </a:tr>
              <a:tr h="531451">
                <a:tc>
                  <a:txBody>
                    <a:bodyPr/>
                    <a:lstStyle/>
                    <a:p>
                      <a:pPr marL="0" marR="0" rtl="1">
                        <a:lnSpc>
                          <a:spcPct val="107000"/>
                        </a:lnSpc>
                        <a:spcBef>
                          <a:spcPts val="0"/>
                        </a:spcBef>
                        <a:spcAft>
                          <a:spcPts val="0"/>
                        </a:spcAft>
                      </a:pPr>
                      <a:r>
                        <a:rPr lang="ar-EG" sz="1300" dirty="0">
                          <a:solidFill>
                            <a:schemeClr val="tx1"/>
                          </a:solidFill>
                          <a:effectLst/>
                        </a:rPr>
                        <a:t>4 </a:t>
                      </a:r>
                      <a:r>
                        <a:rPr lang="en-US" sz="1300" dirty="0">
                          <a:solidFill>
                            <a:schemeClr val="tx1"/>
                          </a:solidFill>
                          <a:effectLst/>
                        </a:rPr>
                        <a:t>vibration samples</a:t>
                      </a:r>
                    </a:p>
                    <a:p>
                      <a:pPr marL="0" marR="0">
                        <a:lnSpc>
                          <a:spcPct val="107000"/>
                        </a:lnSpc>
                        <a:spcBef>
                          <a:spcPts val="0"/>
                        </a:spcBef>
                        <a:spcAft>
                          <a:spcPts val="0"/>
                        </a:spcAft>
                      </a:pPr>
                      <a:r>
                        <a:rPr lang="en-US" sz="1300" dirty="0">
                          <a:solidFill>
                            <a:schemeClr val="tx1"/>
                          </a:solidFill>
                          <a:effectLst/>
                        </a:rPr>
                        <a:t>trail 1</a:t>
                      </a:r>
                      <a:endParaRPr lang="en-US" sz="13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ar-EG" sz="1300" dirty="0">
                          <a:solidFill>
                            <a:schemeClr val="accent1">
                              <a:lumMod val="60000"/>
                              <a:lumOff val="40000"/>
                            </a:schemeClr>
                          </a:solidFill>
                          <a:effectLst/>
                        </a:rPr>
                        <a:t>7</a:t>
                      </a:r>
                      <a:r>
                        <a:rPr lang="en-US" sz="1300" dirty="0">
                          <a:solidFill>
                            <a:schemeClr val="accent1">
                              <a:lumMod val="60000"/>
                              <a:lumOff val="40000"/>
                            </a:schemeClr>
                          </a:solidFill>
                          <a:effectLst/>
                        </a:rPr>
                        <a:t>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5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6465253"/>
                  </a:ext>
                </a:extLst>
              </a:tr>
              <a:tr h="531451">
                <a:tc>
                  <a:txBody>
                    <a:bodyPr/>
                    <a:lstStyle/>
                    <a:p>
                      <a:pPr marL="0" marR="0">
                        <a:lnSpc>
                          <a:spcPct val="107000"/>
                        </a:lnSpc>
                        <a:spcBef>
                          <a:spcPts val="0"/>
                        </a:spcBef>
                        <a:spcAft>
                          <a:spcPts val="0"/>
                        </a:spcAft>
                      </a:pPr>
                      <a:r>
                        <a:rPr lang="en-US" sz="1300" dirty="0">
                          <a:solidFill>
                            <a:schemeClr val="tx1"/>
                          </a:solidFill>
                          <a:effectLst/>
                        </a:rPr>
                        <a:t>4 vibration samples</a:t>
                      </a:r>
                    </a:p>
                    <a:p>
                      <a:pPr marL="0" marR="0">
                        <a:lnSpc>
                          <a:spcPct val="107000"/>
                        </a:lnSpc>
                        <a:spcBef>
                          <a:spcPts val="0"/>
                        </a:spcBef>
                        <a:spcAft>
                          <a:spcPts val="0"/>
                        </a:spcAft>
                      </a:pPr>
                      <a:r>
                        <a:rPr lang="en-US" sz="1300" dirty="0">
                          <a:solidFill>
                            <a:schemeClr val="tx1"/>
                          </a:solidFill>
                          <a:effectLst/>
                        </a:rPr>
                        <a:t>trail 2</a:t>
                      </a:r>
                      <a:endParaRPr lang="en-US" sz="13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8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4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8573075"/>
                  </a:ext>
                </a:extLst>
              </a:tr>
              <a:tr h="531451">
                <a:tc>
                  <a:txBody>
                    <a:bodyPr/>
                    <a:lstStyle/>
                    <a:p>
                      <a:pPr marL="0" marR="0">
                        <a:lnSpc>
                          <a:spcPct val="107000"/>
                        </a:lnSpc>
                        <a:spcBef>
                          <a:spcPts val="0"/>
                        </a:spcBef>
                        <a:spcAft>
                          <a:spcPts val="0"/>
                        </a:spcAft>
                      </a:pPr>
                      <a:r>
                        <a:rPr lang="en-US" sz="1300">
                          <a:solidFill>
                            <a:schemeClr val="tx1"/>
                          </a:solidFill>
                          <a:effectLst/>
                        </a:rPr>
                        <a:t>6 vibration samples</a:t>
                      </a:r>
                    </a:p>
                    <a:p>
                      <a:pPr marL="0" marR="0">
                        <a:lnSpc>
                          <a:spcPct val="107000"/>
                        </a:lnSpc>
                        <a:spcBef>
                          <a:spcPts val="0"/>
                        </a:spcBef>
                        <a:spcAft>
                          <a:spcPts val="0"/>
                        </a:spcAft>
                      </a:pPr>
                      <a:r>
                        <a:rPr lang="en-US" sz="1300">
                          <a:solidFill>
                            <a:schemeClr val="tx1"/>
                          </a:solidFill>
                          <a:effectLst/>
                        </a:rPr>
                        <a:t>trail 1</a:t>
                      </a:r>
                      <a:endParaRPr lang="en-US" sz="13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10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6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9883212"/>
                  </a:ext>
                </a:extLst>
              </a:tr>
              <a:tr h="531451">
                <a:tc>
                  <a:txBody>
                    <a:bodyPr/>
                    <a:lstStyle/>
                    <a:p>
                      <a:pPr marL="0" marR="0">
                        <a:lnSpc>
                          <a:spcPct val="107000"/>
                        </a:lnSpc>
                        <a:spcBef>
                          <a:spcPts val="0"/>
                        </a:spcBef>
                        <a:spcAft>
                          <a:spcPts val="0"/>
                        </a:spcAft>
                      </a:pPr>
                      <a:r>
                        <a:rPr lang="en-US" sz="1300" dirty="0">
                          <a:solidFill>
                            <a:schemeClr val="tx1"/>
                          </a:solidFill>
                          <a:effectLst/>
                        </a:rPr>
                        <a:t>6 vibration samples</a:t>
                      </a:r>
                    </a:p>
                    <a:p>
                      <a:pPr marL="0" marR="0">
                        <a:lnSpc>
                          <a:spcPct val="107000"/>
                        </a:lnSpc>
                        <a:spcBef>
                          <a:spcPts val="0"/>
                        </a:spcBef>
                        <a:spcAft>
                          <a:spcPts val="0"/>
                        </a:spcAft>
                      </a:pPr>
                      <a:r>
                        <a:rPr lang="en-US" sz="1300" dirty="0">
                          <a:solidFill>
                            <a:schemeClr val="tx1"/>
                          </a:solidFill>
                          <a:effectLst/>
                        </a:rPr>
                        <a:t>trail 2</a:t>
                      </a:r>
                      <a:endParaRPr lang="en-US" sz="13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8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300" dirty="0">
                          <a:solidFill>
                            <a:schemeClr val="accent1">
                              <a:lumMod val="60000"/>
                              <a:lumOff val="40000"/>
                            </a:schemeClr>
                          </a:solidFill>
                          <a:effectLst/>
                        </a:rPr>
                        <a:t>4 sentences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253682"/>
                  </a:ext>
                </a:extLst>
              </a:tr>
            </a:tbl>
          </a:graphicData>
        </a:graphic>
      </p:graphicFrame>
    </p:spTree>
    <p:extLst>
      <p:ext uri="{BB962C8B-B14F-4D97-AF65-F5344CB8AC3E}">
        <p14:creationId xmlns:p14="http://schemas.microsoft.com/office/powerpoint/2010/main" val="3276391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2</a:t>
            </a:r>
            <a:r>
              <a:rPr lang="en-US" baseline="30000" dirty="0"/>
              <a:t>nd</a:t>
            </a:r>
            <a:r>
              <a:rPr lang="en-US" dirty="0"/>
              <a:t> Test result</a:t>
            </a:r>
            <a:endParaRPr dirty="0"/>
          </a:p>
        </p:txBody>
      </p:sp>
      <p:graphicFrame>
        <p:nvGraphicFramePr>
          <p:cNvPr id="309" name="Google Shape;309;p23"/>
          <p:cNvGraphicFramePr/>
          <p:nvPr>
            <p:extLst>
              <p:ext uri="{D42A27DB-BD31-4B8C-83A1-F6EECF244321}">
                <p14:modId xmlns:p14="http://schemas.microsoft.com/office/powerpoint/2010/main" val="4133016273"/>
              </p:ext>
            </p:extLst>
          </p:nvPr>
        </p:nvGraphicFramePr>
        <p:xfrm>
          <a:off x="855300" y="1564481"/>
          <a:ext cx="7567938" cy="2124300"/>
        </p:xfrm>
        <a:graphic>
          <a:graphicData uri="http://schemas.openxmlformats.org/drawingml/2006/table">
            <a:tbl>
              <a:tblPr>
                <a:noFill/>
                <a:tableStyleId>{511C7EFF-B079-44CD-85B6-E6D3598932AC}</a:tableStyleId>
              </a:tblPr>
              <a:tblGrid>
                <a:gridCol w="2522646">
                  <a:extLst>
                    <a:ext uri="{9D8B030D-6E8A-4147-A177-3AD203B41FA5}">
                      <a16:colId xmlns:a16="http://schemas.microsoft.com/office/drawing/2014/main" val="20000"/>
                    </a:ext>
                  </a:extLst>
                </a:gridCol>
                <a:gridCol w="2522646">
                  <a:extLst>
                    <a:ext uri="{9D8B030D-6E8A-4147-A177-3AD203B41FA5}">
                      <a16:colId xmlns:a16="http://schemas.microsoft.com/office/drawing/2014/main" val="20001"/>
                    </a:ext>
                  </a:extLst>
                </a:gridCol>
                <a:gridCol w="2522646">
                  <a:extLst>
                    <a:ext uri="{9D8B030D-6E8A-4147-A177-3AD203B41FA5}">
                      <a16:colId xmlns:a16="http://schemas.microsoft.com/office/drawing/2014/main" val="20002"/>
                    </a:ext>
                  </a:extLst>
                </a:gridCol>
              </a:tblGrid>
              <a:tr h="708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E5D3A1"/>
                          </a:solidFill>
                          <a:effectLst/>
                        </a:rPr>
                        <a:t>Mobile app</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91425" marR="91425" marT="68575" marB="68575"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E5D3A1"/>
                          </a:solidFill>
                          <a:effectLst/>
                        </a:rPr>
                        <a:t>1</a:t>
                      </a:r>
                      <a:r>
                        <a:rPr lang="en-US" sz="1400" baseline="30000" dirty="0">
                          <a:solidFill>
                            <a:srgbClr val="E5D3A1"/>
                          </a:solidFill>
                          <a:effectLst/>
                        </a:rPr>
                        <a:t>st</a:t>
                      </a:r>
                      <a:r>
                        <a:rPr lang="en-US" sz="1400" dirty="0">
                          <a:solidFill>
                            <a:srgbClr val="E5D3A1"/>
                          </a:solidFill>
                          <a:effectLst/>
                        </a:rPr>
                        <a:t> person</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91425" marR="91425" marT="68575" marB="68575"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E5D3A1"/>
                          </a:solidFill>
                          <a:effectLst/>
                        </a:rPr>
                        <a:t>2</a:t>
                      </a:r>
                      <a:r>
                        <a:rPr lang="en-US" sz="1400" baseline="30000" dirty="0">
                          <a:solidFill>
                            <a:srgbClr val="E5D3A1"/>
                          </a:solidFill>
                          <a:effectLst/>
                        </a:rPr>
                        <a:t>nd</a:t>
                      </a:r>
                      <a:r>
                        <a:rPr lang="en-US" sz="1400" dirty="0">
                          <a:solidFill>
                            <a:srgbClr val="E5D3A1"/>
                          </a:solidFill>
                          <a:effectLst/>
                        </a:rPr>
                        <a:t> person</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91425" marR="91425" marT="68575" marB="68575"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08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E5D3A1"/>
                          </a:solidFill>
                          <a:effectLst/>
                        </a:rPr>
                        <a:t>Trail 1 </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91425" marR="91425" marT="68575" marB="68575"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24 words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25 words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08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E5D3A1"/>
                          </a:solidFill>
                          <a:effectLst/>
                        </a:rPr>
                        <a:t>Trail 2</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400" dirty="0">
                        <a:solidFill>
                          <a:schemeClr val="accent2"/>
                        </a:solidFill>
                        <a:latin typeface="Barlow Light"/>
                        <a:ea typeface="Barlow Light"/>
                        <a:cs typeface="Barlow Light"/>
                        <a:sym typeface="Barlow Light"/>
                      </a:endParaRPr>
                    </a:p>
                  </a:txBody>
                  <a:tcPr marL="91425" marR="91425" marT="68575" marB="68575"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24 words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23 words</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90674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3"/>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3</a:t>
            </a:r>
            <a:r>
              <a:rPr lang="en-US" baseline="30000" dirty="0"/>
              <a:t>rd</a:t>
            </a:r>
            <a:r>
              <a:rPr lang="en-US" dirty="0"/>
              <a:t> Test result</a:t>
            </a:r>
            <a:endParaRPr dirty="0"/>
          </a:p>
        </p:txBody>
      </p:sp>
      <p:graphicFrame>
        <p:nvGraphicFramePr>
          <p:cNvPr id="309" name="Google Shape;309;p23"/>
          <p:cNvGraphicFramePr/>
          <p:nvPr>
            <p:extLst>
              <p:ext uri="{D42A27DB-BD31-4B8C-83A1-F6EECF244321}">
                <p14:modId xmlns:p14="http://schemas.microsoft.com/office/powerpoint/2010/main" val="391763484"/>
              </p:ext>
            </p:extLst>
          </p:nvPr>
        </p:nvGraphicFramePr>
        <p:xfrm>
          <a:off x="855300" y="1564481"/>
          <a:ext cx="7567938" cy="2124300"/>
        </p:xfrm>
        <a:graphic>
          <a:graphicData uri="http://schemas.openxmlformats.org/drawingml/2006/table">
            <a:tbl>
              <a:tblPr>
                <a:noFill/>
                <a:tableStyleId>{511C7EFF-B079-44CD-85B6-E6D3598932AC}</a:tableStyleId>
              </a:tblPr>
              <a:tblGrid>
                <a:gridCol w="2522646">
                  <a:extLst>
                    <a:ext uri="{9D8B030D-6E8A-4147-A177-3AD203B41FA5}">
                      <a16:colId xmlns:a16="http://schemas.microsoft.com/office/drawing/2014/main" val="20000"/>
                    </a:ext>
                  </a:extLst>
                </a:gridCol>
                <a:gridCol w="2522646">
                  <a:extLst>
                    <a:ext uri="{9D8B030D-6E8A-4147-A177-3AD203B41FA5}">
                      <a16:colId xmlns:a16="http://schemas.microsoft.com/office/drawing/2014/main" val="20001"/>
                    </a:ext>
                  </a:extLst>
                </a:gridCol>
                <a:gridCol w="2522646">
                  <a:extLst>
                    <a:ext uri="{9D8B030D-6E8A-4147-A177-3AD203B41FA5}">
                      <a16:colId xmlns:a16="http://schemas.microsoft.com/office/drawing/2014/main" val="20002"/>
                    </a:ext>
                  </a:extLst>
                </a:gridCol>
              </a:tblGrid>
              <a:tr h="708100">
                <a:tc>
                  <a:txBody>
                    <a:bodyPr/>
                    <a:lstStyle/>
                    <a:p>
                      <a:pPr marL="0" marR="0">
                        <a:lnSpc>
                          <a:spcPct val="107000"/>
                        </a:lnSpc>
                        <a:spcBef>
                          <a:spcPts val="0"/>
                        </a:spcBef>
                        <a:spcAft>
                          <a:spcPts val="0"/>
                        </a:spcAft>
                      </a:pPr>
                      <a:r>
                        <a:rPr lang="en-US" sz="1400" dirty="0">
                          <a:solidFill>
                            <a:srgbClr val="E5D3A1"/>
                          </a:solidFill>
                          <a:effectLst/>
                        </a:rPr>
                        <a:t>Glove trails</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E5D3A1"/>
                          </a:solidFill>
                          <a:effectLst/>
                        </a:rPr>
                        <a:t>1</a:t>
                      </a:r>
                      <a:r>
                        <a:rPr lang="en-US" sz="1400" baseline="30000" dirty="0">
                          <a:solidFill>
                            <a:srgbClr val="E5D3A1"/>
                          </a:solidFill>
                          <a:effectLst/>
                        </a:rPr>
                        <a:t>st</a:t>
                      </a:r>
                      <a:r>
                        <a:rPr lang="en-US" sz="1400" dirty="0">
                          <a:solidFill>
                            <a:srgbClr val="E5D3A1"/>
                          </a:solidFill>
                          <a:effectLst/>
                        </a:rPr>
                        <a:t> person</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a:lnSpc>
                          <a:spcPct val="107000"/>
                        </a:lnSpc>
                        <a:spcBef>
                          <a:spcPts val="0"/>
                        </a:spcBef>
                        <a:spcAft>
                          <a:spcPts val="0"/>
                        </a:spcAft>
                      </a:pPr>
                      <a:r>
                        <a:rPr lang="en-US" sz="1400" dirty="0">
                          <a:solidFill>
                            <a:srgbClr val="E5D3A1"/>
                          </a:solidFill>
                          <a:effectLst/>
                        </a:rPr>
                        <a:t>2</a:t>
                      </a:r>
                      <a:r>
                        <a:rPr lang="en-US" sz="1400" baseline="30000" dirty="0">
                          <a:solidFill>
                            <a:srgbClr val="E5D3A1"/>
                          </a:solidFill>
                          <a:effectLst/>
                        </a:rPr>
                        <a:t>nd</a:t>
                      </a:r>
                      <a:r>
                        <a:rPr lang="en-US" sz="1400" dirty="0">
                          <a:solidFill>
                            <a:srgbClr val="E5D3A1"/>
                          </a:solidFill>
                          <a:effectLst/>
                        </a:rPr>
                        <a:t> person</a:t>
                      </a:r>
                      <a:endParaRPr lang="en-US" sz="14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08100">
                <a:tc>
                  <a:txBody>
                    <a:bodyPr/>
                    <a:lstStyle/>
                    <a:p>
                      <a:pPr marL="0" marR="0">
                        <a:lnSpc>
                          <a:spcPct val="107000"/>
                        </a:lnSpc>
                        <a:spcBef>
                          <a:spcPts val="0"/>
                        </a:spcBef>
                        <a:spcAft>
                          <a:spcPts val="0"/>
                        </a:spcAft>
                      </a:pPr>
                      <a:r>
                        <a:rPr lang="en-US" sz="1300" dirty="0">
                          <a:solidFill>
                            <a:srgbClr val="E5D3A1"/>
                          </a:solidFill>
                          <a:effectLst/>
                        </a:rPr>
                        <a:t>Trail 1 </a:t>
                      </a:r>
                      <a:endParaRPr lang="en-US" sz="13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8 words out of 9</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7 words out of 9</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08100">
                <a:tc>
                  <a:txBody>
                    <a:bodyPr/>
                    <a:lstStyle/>
                    <a:p>
                      <a:pPr marL="0" marR="0">
                        <a:lnSpc>
                          <a:spcPct val="107000"/>
                        </a:lnSpc>
                        <a:spcBef>
                          <a:spcPts val="0"/>
                        </a:spcBef>
                        <a:spcAft>
                          <a:spcPts val="0"/>
                        </a:spcAft>
                      </a:pPr>
                      <a:r>
                        <a:rPr lang="en-US" sz="1300" dirty="0">
                          <a:solidFill>
                            <a:srgbClr val="E5D3A1"/>
                          </a:solidFill>
                          <a:effectLst/>
                        </a:rPr>
                        <a:t>Trail 2</a:t>
                      </a:r>
                      <a:endParaRPr lang="en-US" sz="1300" dirty="0">
                        <a:solidFill>
                          <a:srgbClr val="E5D3A1"/>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9 words out of 9</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rgbClr val="FFFFFF">
                        <a:alpha val="9800"/>
                      </a:srgbClr>
                    </a:solidFill>
                  </a:tcPr>
                </a:tc>
                <a:tc>
                  <a:txBody>
                    <a:bodyPr/>
                    <a:lstStyle/>
                    <a:p>
                      <a:pPr marL="0" marR="0" algn="ctr">
                        <a:lnSpc>
                          <a:spcPct val="107000"/>
                        </a:lnSpc>
                        <a:spcBef>
                          <a:spcPts val="0"/>
                        </a:spcBef>
                        <a:spcAft>
                          <a:spcPts val="0"/>
                        </a:spcAft>
                      </a:pPr>
                      <a:r>
                        <a:rPr lang="en-US" sz="1300" dirty="0">
                          <a:solidFill>
                            <a:schemeClr val="accent1">
                              <a:lumMod val="60000"/>
                              <a:lumOff val="40000"/>
                            </a:schemeClr>
                          </a:solidFill>
                          <a:effectLst/>
                        </a:rPr>
                        <a:t>8 words out of 8</a:t>
                      </a:r>
                      <a:endParaRPr lang="en-US" sz="1300" dirty="0">
                        <a:solidFill>
                          <a:schemeClr val="accent1">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80253" marR="80253" marT="0" marB="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10" name="Google Shape;310;p2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519647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Recommendations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28</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570767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288" name="Google Shape;288;p22"/>
          <p:cNvGrpSpPr/>
          <p:nvPr/>
        </p:nvGrpSpPr>
        <p:grpSpPr>
          <a:xfrm>
            <a:off x="855292" y="836003"/>
            <a:ext cx="4036590" cy="3941676"/>
            <a:chOff x="855292" y="912203"/>
            <a:chExt cx="4036590" cy="3941676"/>
          </a:xfrm>
        </p:grpSpPr>
        <p:sp>
          <p:nvSpPr>
            <p:cNvPr id="289" name="Google Shape;289;p22"/>
            <p:cNvSpPr/>
            <p:nvPr/>
          </p:nvSpPr>
          <p:spPr>
            <a:xfrm rot="-6597333">
              <a:off x="2895551" y="4185127"/>
              <a:ext cx="586303" cy="586303"/>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rot="-6599386">
              <a:off x="917321" y="1642633"/>
              <a:ext cx="440541" cy="44054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6598839">
              <a:off x="1486366" y="2582084"/>
              <a:ext cx="1199287" cy="1199287"/>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6598620">
              <a:off x="2973641" y="1148863"/>
              <a:ext cx="1681581" cy="168158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rot="-6597866">
              <a:off x="1260554" y="2443316"/>
              <a:ext cx="629106" cy="629106"/>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rot="-6597701">
              <a:off x="1866350" y="1348918"/>
              <a:ext cx="274172" cy="274172"/>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2"/>
          <p:cNvSpPr/>
          <p:nvPr/>
        </p:nvSpPr>
        <p:spPr>
          <a:xfrm>
            <a:off x="3045919" y="1974666"/>
            <a:ext cx="2440200" cy="2440200"/>
          </a:xfrm>
          <a:prstGeom prst="ellipse">
            <a:avLst/>
          </a:prstGeom>
          <a:gradFill>
            <a:gsLst>
              <a:gs pos="0">
                <a:schemeClr val="accent1"/>
              </a:gs>
              <a:gs pos="100000">
                <a:schemeClr val="accent2"/>
              </a:gs>
            </a:gsLst>
            <a:lin ang="0" scaled="0"/>
          </a:gra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6" name="Google Shape;296;p22"/>
          <p:cNvSpPr txBox="1"/>
          <p:nvPr/>
        </p:nvSpPr>
        <p:spPr>
          <a:xfrm>
            <a:off x="3334675" y="2609385"/>
            <a:ext cx="1862700" cy="1163400"/>
          </a:xfrm>
          <a:prstGeom prst="rect">
            <a:avLst/>
          </a:prstGeom>
          <a:noFill/>
          <a:ln>
            <a:noFill/>
          </a:ln>
        </p:spPr>
        <p:txBody>
          <a:bodyPr spcFirstLastPara="1" wrap="square" lIns="91425" tIns="91425" rIns="91425" bIns="91425" anchor="ctr" anchorCtr="0">
            <a:noAutofit/>
          </a:bodyPr>
          <a:lstStyle/>
          <a:p>
            <a:pPr lvl="0" algn="ctr"/>
            <a:r>
              <a:rPr lang="en-GB" sz="1200" dirty="0">
                <a:solidFill>
                  <a:schemeClr val="dk1"/>
                </a:solidFill>
                <a:latin typeface="Barlow Light"/>
                <a:ea typeface="Barlow Light"/>
                <a:cs typeface="Barlow Light"/>
                <a:sym typeface="Barlow Light"/>
              </a:rPr>
              <a:t>1. Using machine learning sound detection system and movement identification</a:t>
            </a:r>
            <a:endParaRPr sz="1200" dirty="0">
              <a:solidFill>
                <a:schemeClr val="dk1"/>
              </a:solidFill>
              <a:latin typeface="Barlow Light"/>
              <a:ea typeface="Barlow Light"/>
              <a:cs typeface="Barlow Light"/>
              <a:sym typeface="Barlow Light"/>
            </a:endParaRPr>
          </a:p>
        </p:txBody>
      </p:sp>
      <p:sp>
        <p:nvSpPr>
          <p:cNvPr id="297" name="Google Shape;297;p22"/>
          <p:cNvSpPr/>
          <p:nvPr/>
        </p:nvSpPr>
        <p:spPr>
          <a:xfrm>
            <a:off x="2165662" y="1532953"/>
            <a:ext cx="1423800" cy="1423800"/>
          </a:xfrm>
          <a:prstGeom prst="ellipse">
            <a:avLst/>
          </a:prstGeom>
          <a:solidFill>
            <a:schemeClr val="accent1"/>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298" name="Google Shape;298;p22"/>
          <p:cNvSpPr txBox="1"/>
          <p:nvPr/>
        </p:nvSpPr>
        <p:spPr>
          <a:xfrm>
            <a:off x="2393679" y="1740229"/>
            <a:ext cx="967800" cy="944700"/>
          </a:xfrm>
          <a:prstGeom prst="rect">
            <a:avLst/>
          </a:prstGeom>
          <a:noFill/>
          <a:ln>
            <a:noFill/>
          </a:ln>
        </p:spPr>
        <p:txBody>
          <a:bodyPr spcFirstLastPara="1" wrap="square" lIns="91425" tIns="91425" rIns="91425" bIns="91425" anchor="ctr" anchorCtr="0">
            <a:noAutofit/>
          </a:bodyPr>
          <a:lstStyle/>
          <a:p>
            <a:pPr lvl="0" algn="ctr"/>
            <a:r>
              <a:rPr lang="en-GB" sz="1000" dirty="0">
                <a:solidFill>
                  <a:schemeClr val="dk1"/>
                </a:solidFill>
                <a:latin typeface="Barlow Light"/>
                <a:ea typeface="Barlow Light"/>
                <a:cs typeface="Barlow Light"/>
                <a:sym typeface="Barlow Light"/>
              </a:rPr>
              <a:t>3. Making it more portable and practical to carry around</a:t>
            </a:r>
            <a:endParaRPr sz="1000" dirty="0">
              <a:solidFill>
                <a:schemeClr val="dk1"/>
              </a:solidFill>
              <a:latin typeface="Barlow Light"/>
              <a:ea typeface="Barlow Light"/>
              <a:cs typeface="Barlow Light"/>
              <a:sym typeface="Barlow Light"/>
            </a:endParaRPr>
          </a:p>
        </p:txBody>
      </p:sp>
      <p:sp>
        <p:nvSpPr>
          <p:cNvPr id="299" name="Google Shape;299;p22"/>
          <p:cNvSpPr/>
          <p:nvPr/>
        </p:nvSpPr>
        <p:spPr>
          <a:xfrm>
            <a:off x="1824478" y="3097189"/>
            <a:ext cx="1498800" cy="1498800"/>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0" name="Google Shape;300;p22"/>
          <p:cNvSpPr txBox="1"/>
          <p:nvPr/>
        </p:nvSpPr>
        <p:spPr>
          <a:xfrm>
            <a:off x="2037251" y="3374250"/>
            <a:ext cx="1073400" cy="944700"/>
          </a:xfrm>
          <a:prstGeom prst="rect">
            <a:avLst/>
          </a:prstGeom>
          <a:noFill/>
          <a:ln>
            <a:noFill/>
          </a:ln>
        </p:spPr>
        <p:txBody>
          <a:bodyPr spcFirstLastPara="1" wrap="square" lIns="91425" tIns="91425" rIns="91425" bIns="91425" anchor="ctr" anchorCtr="0">
            <a:noAutofit/>
          </a:bodyPr>
          <a:lstStyle/>
          <a:p>
            <a:pPr lvl="0" algn="ctr"/>
            <a:r>
              <a:rPr lang="en-GB" sz="1000" dirty="0">
                <a:solidFill>
                  <a:schemeClr val="dk1"/>
                </a:solidFill>
                <a:latin typeface="Barlow Light"/>
                <a:ea typeface="Barlow Light"/>
                <a:cs typeface="Barlow Light"/>
                <a:sym typeface="Barlow Light"/>
              </a:rPr>
              <a:t>4. Integrating cloud database storage for the APP</a:t>
            </a:r>
            <a:endParaRPr sz="1000" dirty="0">
              <a:solidFill>
                <a:schemeClr val="dk1"/>
              </a:solidFill>
              <a:latin typeface="Barlow Light"/>
              <a:ea typeface="Barlow Light"/>
              <a:cs typeface="Barlow Light"/>
              <a:sym typeface="Barlow Light"/>
            </a:endParaRPr>
          </a:p>
        </p:txBody>
      </p:sp>
      <p:sp>
        <p:nvSpPr>
          <p:cNvPr id="301" name="Google Shape;301;p22"/>
          <p:cNvSpPr/>
          <p:nvPr/>
        </p:nvSpPr>
        <p:spPr>
          <a:xfrm>
            <a:off x="4486309" y="1349393"/>
            <a:ext cx="1030262" cy="1030262"/>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Barlow Light"/>
              <a:ea typeface="Barlow Light"/>
              <a:cs typeface="Barlow Light"/>
              <a:sym typeface="Barlow Light"/>
            </a:endParaRPr>
          </a:p>
        </p:txBody>
      </p:sp>
      <p:sp>
        <p:nvSpPr>
          <p:cNvPr id="302" name="Google Shape;302;p22"/>
          <p:cNvSpPr txBox="1"/>
          <p:nvPr/>
        </p:nvSpPr>
        <p:spPr>
          <a:xfrm>
            <a:off x="4496829" y="1491978"/>
            <a:ext cx="1030261" cy="683585"/>
          </a:xfrm>
          <a:prstGeom prst="rect">
            <a:avLst/>
          </a:prstGeom>
          <a:noFill/>
          <a:ln>
            <a:noFill/>
          </a:ln>
        </p:spPr>
        <p:txBody>
          <a:bodyPr spcFirstLastPara="1" wrap="square" lIns="91425" tIns="91425" rIns="91425" bIns="91425" anchor="ctr" anchorCtr="0">
            <a:noAutofit/>
          </a:bodyPr>
          <a:lstStyle/>
          <a:p>
            <a:pPr lvl="0" algn="ctr"/>
            <a:r>
              <a:rPr lang="en-GB" sz="1000" dirty="0">
                <a:solidFill>
                  <a:schemeClr val="dk1"/>
                </a:solidFill>
                <a:latin typeface="Barlow Light"/>
                <a:ea typeface="Barlow Light"/>
                <a:cs typeface="Barlow Light"/>
                <a:sym typeface="Barlow Light"/>
              </a:rPr>
              <a:t>2. Using a higher performance microcontroller</a:t>
            </a:r>
          </a:p>
        </p:txBody>
      </p:sp>
      <p:sp>
        <p:nvSpPr>
          <p:cNvPr id="303" name="Google Shape;303;p2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R</a:t>
            </a:r>
            <a:r>
              <a:rPr lang="en" dirty="0" err="1"/>
              <a:t>ecommendations</a:t>
            </a:r>
            <a:r>
              <a:rPr lang="en" dirty="0"/>
              <a:t> for the future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3"/>
          <p:cNvSpPr txBox="1">
            <a:spLocks noGrp="1"/>
          </p:cNvSpPr>
          <p:nvPr>
            <p:ph type="ctrTitle" idx="4294967295"/>
          </p:nvPr>
        </p:nvSpPr>
        <p:spPr>
          <a:xfrm>
            <a:off x="771324" y="2101300"/>
            <a:ext cx="3614063"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dirty="0" err="1"/>
              <a:t>Marawan</a:t>
            </a:r>
            <a:r>
              <a:rPr lang="en-US" sz="4000" dirty="0"/>
              <a:t> Salah</a:t>
            </a:r>
            <a:br>
              <a:rPr lang="en-US" sz="4000" dirty="0"/>
            </a:br>
            <a:r>
              <a:rPr lang="en-US" sz="1800" dirty="0"/>
              <a:t>El-Orman official languages school </a:t>
            </a:r>
            <a:endParaRPr sz="1800" dirty="0"/>
          </a:p>
        </p:txBody>
      </p:sp>
      <p:sp>
        <p:nvSpPr>
          <p:cNvPr id="117" name="Google Shape;117;p13"/>
          <p:cNvSpPr txBox="1">
            <a:spLocks noGrp="1"/>
          </p:cNvSpPr>
          <p:nvPr>
            <p:ph type="subTitle" idx="4294967295"/>
          </p:nvPr>
        </p:nvSpPr>
        <p:spPr>
          <a:xfrm>
            <a:off x="771324" y="3261100"/>
            <a:ext cx="2840100" cy="1662300"/>
          </a:xfrm>
          <a:prstGeom prst="rect">
            <a:avLst/>
          </a:prstGeom>
        </p:spPr>
        <p:txBody>
          <a:bodyPr spcFirstLastPara="1" wrap="square" lIns="0" tIns="0" rIns="0" bIns="0" anchor="ctr" anchorCtr="0">
            <a:noAutofit/>
          </a:bodyPr>
          <a:lstStyle/>
          <a:p>
            <a:pPr marL="0" indent="0">
              <a:buNone/>
            </a:pPr>
            <a:r>
              <a:rPr lang="en-GB" sz="1500" dirty="0">
                <a:solidFill>
                  <a:schemeClr val="tx1"/>
                </a:solidFill>
              </a:rPr>
              <a:t>Has great experience in: </a:t>
            </a:r>
          </a:p>
          <a:p>
            <a:pPr marL="285750" indent="-285750"/>
            <a:r>
              <a:rPr lang="en-GB" sz="1500" dirty="0">
                <a:solidFill>
                  <a:schemeClr val="tx1"/>
                </a:solidFill>
              </a:rPr>
              <a:t>Embedded systems</a:t>
            </a:r>
          </a:p>
          <a:p>
            <a:pPr marL="285750" indent="-285750"/>
            <a:r>
              <a:rPr lang="en-GB" sz="1500" dirty="0">
                <a:solidFill>
                  <a:schemeClr val="tx1"/>
                </a:solidFill>
              </a:rPr>
              <a:t>Robotics</a:t>
            </a:r>
          </a:p>
          <a:p>
            <a:pPr marL="285750" indent="-285750"/>
            <a:r>
              <a:rPr lang="en-GB" sz="1500" dirty="0">
                <a:solidFill>
                  <a:schemeClr val="tx1"/>
                </a:solidFill>
              </a:rPr>
              <a:t>Data analysis</a:t>
            </a:r>
          </a:p>
          <a:p>
            <a:pPr marL="0" indent="0">
              <a:buNone/>
            </a:pPr>
            <a:endParaRPr lang="en-GB" sz="1500" dirty="0">
              <a:solidFill>
                <a:schemeClr val="tx1"/>
              </a:solidFill>
            </a:endParaRPr>
          </a:p>
        </p:txBody>
      </p:sp>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11" name="Picture 10" descr="A person in a suit&#10;&#10;Description automatically generated with low confidence">
            <a:extLst>
              <a:ext uri="{FF2B5EF4-FFF2-40B4-BE49-F238E27FC236}">
                <a16:creationId xmlns:a16="http://schemas.microsoft.com/office/drawing/2014/main" id="{1DED57F8-E289-6547-89EC-E8F3314332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86375" y="0"/>
            <a:ext cx="3857626" cy="5143500"/>
          </a:xfrm>
          <a:prstGeom prst="rect">
            <a:avLst/>
          </a:prstGeom>
          <a:effectLst>
            <a:outerShdw blurRad="50800" dist="50800" dir="5400000" algn="ctr" rotWithShape="0">
              <a:srgbClr val="000000"/>
            </a:outerShdw>
          </a:effectLst>
        </p:spPr>
      </p:pic>
      <p:sp>
        <p:nvSpPr>
          <p:cNvPr id="7" name="TextBox 6">
            <a:extLst>
              <a:ext uri="{FF2B5EF4-FFF2-40B4-BE49-F238E27FC236}">
                <a16:creationId xmlns:a16="http://schemas.microsoft.com/office/drawing/2014/main" id="{0FBB1D9B-6263-4D4A-8575-FCD1F4C76B7A}"/>
              </a:ext>
            </a:extLst>
          </p:cNvPr>
          <p:cNvSpPr txBox="1"/>
          <p:nvPr/>
        </p:nvSpPr>
        <p:spPr>
          <a:xfrm>
            <a:off x="4553339" y="1567543"/>
            <a:ext cx="184731" cy="307777"/>
          </a:xfrm>
          <a:prstGeom prst="rect">
            <a:avLst/>
          </a:prstGeom>
          <a:noFill/>
        </p:spPr>
        <p:txBody>
          <a:bodyPr wrap="none" rtlCol="0">
            <a:spAutoFit/>
          </a:bodyPr>
          <a:lstStyle/>
          <a:p>
            <a:endParaRPr lang="en-US" dirty="0"/>
          </a:p>
        </p:txBody>
      </p:sp>
      <p:sp>
        <p:nvSpPr>
          <p:cNvPr id="14" name="Google Shape;116;p13">
            <a:extLst>
              <a:ext uri="{FF2B5EF4-FFF2-40B4-BE49-F238E27FC236}">
                <a16:creationId xmlns:a16="http://schemas.microsoft.com/office/drawing/2014/main" id="{B1E839E7-0329-4346-B98A-18F0B06A5C7D}"/>
              </a:ext>
            </a:extLst>
          </p:cNvPr>
          <p:cNvSpPr txBox="1">
            <a:spLocks/>
          </p:cNvSpPr>
          <p:nvPr/>
        </p:nvSpPr>
        <p:spPr>
          <a:xfrm>
            <a:off x="515636" y="828510"/>
            <a:ext cx="4248545"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US" sz="1800" dirty="0"/>
              <a:t>2</a:t>
            </a:r>
            <a:r>
              <a:rPr lang="en-US" sz="1800" baseline="30000" dirty="0"/>
              <a:t>nd</a:t>
            </a:r>
            <a:r>
              <a:rPr lang="en-US" sz="1800" dirty="0"/>
              <a:t>  Team Member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Conclusions</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30</a:t>
            </a:r>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402033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6"/>
          <p:cNvSpPr txBox="1">
            <a:spLocks noGrp="1"/>
          </p:cNvSpPr>
          <p:nvPr>
            <p:ph type="body" idx="1"/>
          </p:nvPr>
        </p:nvSpPr>
        <p:spPr>
          <a:xfrm>
            <a:off x="656655" y="1341610"/>
            <a:ext cx="5349505" cy="3033900"/>
          </a:xfrm>
          <a:prstGeom prst="rect">
            <a:avLst/>
          </a:prstGeom>
        </p:spPr>
        <p:txBody>
          <a:bodyPr spcFirstLastPara="1" wrap="square" lIns="0" tIns="0" rIns="0" bIns="0" anchor="t" anchorCtr="0">
            <a:noAutofit/>
          </a:bodyPr>
          <a:lstStyle/>
          <a:p>
            <a:r>
              <a:rPr lang="en-GB" sz="1600" dirty="0"/>
              <a:t>our prototypes after lots of evaluation and ground testing have proven out that its capable of delivering most of its expectations as much as it could.</a:t>
            </a:r>
          </a:p>
          <a:p>
            <a:r>
              <a:rPr lang="en-GB" sz="1600" dirty="0"/>
              <a:t> It excels in terms of cost effectiveness and practicality with a huge margin. Taking all of this into the consideration, it easily can satisfy most of the deafness and hard-hearing problems in the whole world.</a:t>
            </a:r>
          </a:p>
          <a:p>
            <a:r>
              <a:rPr lang="en-GB" sz="1600" dirty="0"/>
              <a:t> Such a breakthrough with modern available technology can even lead to a dramatic increase in the workforce numbers and the  overall population participation in building the community, killing the unemployment of millions of people on its way.</a:t>
            </a:r>
            <a:endParaRPr lang="en-US" sz="1600" dirty="0">
              <a:solidFill>
                <a:srgbClr val="E38C47"/>
              </a:solidFill>
            </a:endParaRP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31</a:t>
            </a:r>
            <a:endParaRPr dirty="0"/>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0" name="Google Shape;308;p23">
            <a:extLst>
              <a:ext uri="{FF2B5EF4-FFF2-40B4-BE49-F238E27FC236}">
                <a16:creationId xmlns:a16="http://schemas.microsoft.com/office/drawing/2014/main" id="{4FBEF662-D053-DD44-BC58-4C45D00AEF7B}"/>
              </a:ext>
            </a:extLst>
          </p:cNvPr>
          <p:cNvSpPr txBox="1">
            <a:spLocks noGrp="1"/>
          </p:cNvSpPr>
          <p:nvPr>
            <p:ph type="title"/>
          </p:nvPr>
        </p:nvSpPr>
        <p:spPr>
          <a:xfrm>
            <a:off x="807994" y="889793"/>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Our conclusions</a:t>
            </a:r>
            <a:endParaRPr dirty="0"/>
          </a:p>
        </p:txBody>
      </p:sp>
    </p:spTree>
    <p:extLst>
      <p:ext uri="{BB962C8B-B14F-4D97-AF65-F5344CB8AC3E}">
        <p14:creationId xmlns:p14="http://schemas.microsoft.com/office/powerpoint/2010/main" val="396662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spcAft>
                <a:spcPts val="800"/>
              </a:spcAft>
              <a:buNone/>
            </a:pPr>
            <a:r>
              <a:rPr lang="en-GB" dirty="0">
                <a:solidFill>
                  <a:schemeClr val="tx1"/>
                </a:solidFill>
              </a:rPr>
              <a:t>Acknowledgment</a:t>
            </a:r>
            <a:endParaRPr lang="en" dirty="0">
              <a:solidFill>
                <a:schemeClr val="tx1"/>
              </a:solidFill>
            </a:endParaRP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32</a:t>
            </a:r>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82185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marR="0" lvl="0" indent="0" algn="l" rtl="1">
              <a:lnSpc>
                <a:spcPct val="90000"/>
              </a:lnSpc>
              <a:spcBef>
                <a:spcPts val="0"/>
              </a:spcBef>
              <a:spcAft>
                <a:spcPts val="0"/>
              </a:spcAft>
              <a:buClr>
                <a:schemeClr val="accent1"/>
              </a:buClr>
              <a:buSzPts val="2400"/>
              <a:buFont typeface="Barlow"/>
              <a:buNone/>
            </a:pPr>
            <a:r>
              <a:rPr lang="en-US" dirty="0"/>
              <a:t>At the End</a:t>
            </a:r>
            <a:endParaRPr dirty="0"/>
          </a:p>
        </p:txBody>
      </p:sp>
      <p:sp>
        <p:nvSpPr>
          <p:cNvPr id="477" name="Google Shape;477;p34"/>
          <p:cNvSpPr txBox="1">
            <a:spLocks noGrp="1"/>
          </p:cNvSpPr>
          <p:nvPr>
            <p:ph type="body" idx="1"/>
          </p:nvPr>
        </p:nvSpPr>
        <p:spPr>
          <a:xfrm>
            <a:off x="855300" y="1353950"/>
            <a:ext cx="6763800" cy="3033900"/>
          </a:xfrm>
          <a:prstGeom prst="rect">
            <a:avLst/>
          </a:prstGeom>
        </p:spPr>
        <p:txBody>
          <a:bodyPr spcFirstLastPara="1" wrap="square" lIns="0" tIns="0" rIns="0" bIns="0" anchor="t" anchorCtr="0">
            <a:noAutofit/>
          </a:bodyPr>
          <a:lstStyle/>
          <a:p>
            <a:pPr marL="76200" indent="0">
              <a:spcBef>
                <a:spcPts val="800"/>
              </a:spcBef>
              <a:buNone/>
            </a:pPr>
            <a:r>
              <a:rPr lang="en-GB" sz="2000" dirty="0"/>
              <a:t>we would like to thank first and foremost Allah. then second to:</a:t>
            </a:r>
          </a:p>
          <a:p>
            <a:pPr lvl="0"/>
            <a:r>
              <a:rPr lang="en-GB" sz="2000" dirty="0"/>
              <a:t>Mr. </a:t>
            </a:r>
            <a:r>
              <a:rPr lang="en-GB" sz="2000" dirty="0" err="1"/>
              <a:t>Sowilam</a:t>
            </a:r>
            <a:r>
              <a:rPr lang="en-GB" sz="2000" dirty="0"/>
              <a:t> </a:t>
            </a:r>
            <a:r>
              <a:rPr lang="en-GB" sz="2000" dirty="0" err="1"/>
              <a:t>Mehani</a:t>
            </a:r>
            <a:r>
              <a:rPr lang="en-GB" sz="2000" dirty="0"/>
              <a:t> (Project supervisor) for his outstanding efforts.</a:t>
            </a:r>
          </a:p>
          <a:p>
            <a:pPr lvl="0"/>
            <a:r>
              <a:rPr lang="en-GB" sz="2000" dirty="0"/>
              <a:t>Ms. Mohammed Saeed (ISEF Organizer)</a:t>
            </a:r>
            <a:endParaRPr lang="en" sz="2000" dirty="0"/>
          </a:p>
          <a:p>
            <a:pPr lvl="0"/>
            <a:r>
              <a:rPr lang="en-GB" sz="2000" dirty="0"/>
              <a:t>all Salah Elden school for disabled students staff (where we did our prototype testing on real world subjects)</a:t>
            </a:r>
          </a:p>
          <a:p>
            <a:pPr lvl="0"/>
            <a:r>
              <a:rPr lang="en-GB" sz="2000" dirty="0"/>
              <a:t>Mrs. Shaimaa Saeed (Teacher at that school)</a:t>
            </a:r>
          </a:p>
          <a:p>
            <a:pPr lvl="0"/>
            <a:r>
              <a:rPr lang="en-GB" sz="2000" dirty="0"/>
              <a:t>Special gratitude towards Professor Donovan Tokuyama at Stanford University</a:t>
            </a:r>
            <a:endParaRPr sz="2000" dirty="0"/>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spcAft>
                <a:spcPts val="800"/>
              </a:spcAft>
              <a:buNone/>
            </a:pPr>
            <a:r>
              <a:rPr lang="en-GB" dirty="0">
                <a:solidFill>
                  <a:schemeClr val="tx1"/>
                </a:solidFill>
              </a:rPr>
              <a:t>Thanks for your attention</a:t>
            </a:r>
            <a:endParaRPr lang="en" dirty="0">
              <a:solidFill>
                <a:schemeClr val="tx1"/>
              </a:solidFill>
            </a:endParaRP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34</a:t>
            </a:r>
            <a:endParaRPr dirty="0"/>
          </a:p>
        </p:txBody>
      </p:sp>
    </p:spTree>
    <p:extLst>
      <p:ext uri="{BB962C8B-B14F-4D97-AF65-F5344CB8AC3E}">
        <p14:creationId xmlns:p14="http://schemas.microsoft.com/office/powerpoint/2010/main" val="34363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The problem</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4</a:t>
            </a:r>
            <a:endParaRPr dirty="0"/>
          </a:p>
        </p:txBody>
      </p:sp>
      <p:grpSp>
        <p:nvGrpSpPr>
          <p:cNvPr id="52" name="Grupo 19">
            <a:extLst>
              <a:ext uri="{FF2B5EF4-FFF2-40B4-BE49-F238E27FC236}">
                <a16:creationId xmlns:a16="http://schemas.microsoft.com/office/drawing/2014/main" id="{98A88869-2A24-F749-BB49-FF7D6A8D99D9}"/>
              </a:ext>
            </a:extLst>
          </p:cNvPr>
          <p:cNvGrpSpPr/>
          <p:nvPr/>
        </p:nvGrpSpPr>
        <p:grpSpPr>
          <a:xfrm>
            <a:off x="4451991" y="724528"/>
            <a:ext cx="3836709" cy="3694443"/>
            <a:chOff x="2444640" y="4131437"/>
            <a:chExt cx="710356" cy="684016"/>
          </a:xfrm>
        </p:grpSpPr>
        <p:sp>
          <p:nvSpPr>
            <p:cNvPr id="53" name="Google Shape;1246;p46">
              <a:extLst>
                <a:ext uri="{FF2B5EF4-FFF2-40B4-BE49-F238E27FC236}">
                  <a16:creationId xmlns:a16="http://schemas.microsoft.com/office/drawing/2014/main" id="{A937C9B9-BB6C-7C47-B909-8529A6587189}"/>
                </a:ext>
              </a:extLst>
            </p:cNvPr>
            <p:cNvSpPr/>
            <p:nvPr/>
          </p:nvSpPr>
          <p:spPr>
            <a:xfrm>
              <a:off x="2739069" y="4133604"/>
              <a:ext cx="330621" cy="496759"/>
            </a:xfrm>
            <a:custGeom>
              <a:avLst/>
              <a:gdLst/>
              <a:ahLst/>
              <a:cxnLst/>
              <a:rect l="l" t="t" r="r" b="b"/>
              <a:pathLst>
                <a:path w="3306210" h="4967593" extrusionOk="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247;p46">
              <a:extLst>
                <a:ext uri="{FF2B5EF4-FFF2-40B4-BE49-F238E27FC236}">
                  <a16:creationId xmlns:a16="http://schemas.microsoft.com/office/drawing/2014/main" id="{00D77879-F8BD-9E4B-B1CF-28096ECC0FC8}"/>
                </a:ext>
              </a:extLst>
            </p:cNvPr>
            <p:cNvSpPr/>
            <p:nvPr/>
          </p:nvSpPr>
          <p:spPr>
            <a:xfrm>
              <a:off x="2664128" y="4191909"/>
              <a:ext cx="165449" cy="248292"/>
            </a:xfrm>
            <a:custGeom>
              <a:avLst/>
              <a:gdLst/>
              <a:ahLst/>
              <a:cxnLst/>
              <a:rect l="l" t="t" r="r" b="b"/>
              <a:pathLst>
                <a:path w="1654488" h="2482919" extrusionOk="0">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48;p46">
              <a:extLst>
                <a:ext uri="{FF2B5EF4-FFF2-40B4-BE49-F238E27FC236}">
                  <a16:creationId xmlns:a16="http://schemas.microsoft.com/office/drawing/2014/main" id="{30A10E30-9EDC-ED4F-B5EA-7D9C99EFA7F3}"/>
                </a:ext>
              </a:extLst>
            </p:cNvPr>
            <p:cNvSpPr/>
            <p:nvPr/>
          </p:nvSpPr>
          <p:spPr>
            <a:xfrm>
              <a:off x="2700909" y="4179300"/>
              <a:ext cx="330662" cy="477558"/>
            </a:xfrm>
            <a:custGeom>
              <a:avLst/>
              <a:gdLst/>
              <a:ahLst/>
              <a:cxnLst/>
              <a:rect l="l" t="t" r="r" b="b"/>
              <a:pathLst>
                <a:path w="3306620" h="4775580" extrusionOk="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49;p46">
              <a:extLst>
                <a:ext uri="{FF2B5EF4-FFF2-40B4-BE49-F238E27FC236}">
                  <a16:creationId xmlns:a16="http://schemas.microsoft.com/office/drawing/2014/main" id="{0E793650-9955-A34B-B321-CEDAA9111BBE}"/>
                </a:ext>
              </a:extLst>
            </p:cNvPr>
            <p:cNvSpPr/>
            <p:nvPr/>
          </p:nvSpPr>
          <p:spPr>
            <a:xfrm>
              <a:off x="2473788" y="4131437"/>
              <a:ext cx="274549" cy="323609"/>
            </a:xfrm>
            <a:custGeom>
              <a:avLst/>
              <a:gdLst/>
              <a:ahLst/>
              <a:cxnLst/>
              <a:rect l="l" t="t" r="r" b="b"/>
              <a:pathLst>
                <a:path w="2745492" h="3236089" extrusionOk="0">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250;p46">
              <a:extLst>
                <a:ext uri="{FF2B5EF4-FFF2-40B4-BE49-F238E27FC236}">
                  <a16:creationId xmlns:a16="http://schemas.microsoft.com/office/drawing/2014/main" id="{42A362CE-0487-ED43-9B0E-665931821F1B}"/>
                </a:ext>
              </a:extLst>
            </p:cNvPr>
            <p:cNvSpPr/>
            <p:nvPr/>
          </p:nvSpPr>
          <p:spPr>
            <a:xfrm>
              <a:off x="2444640" y="414828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251;p46">
              <a:extLst>
                <a:ext uri="{FF2B5EF4-FFF2-40B4-BE49-F238E27FC236}">
                  <a16:creationId xmlns:a16="http://schemas.microsoft.com/office/drawing/2014/main" id="{20D35BBE-9221-EE48-A795-4B3B22F9D0DE}"/>
                </a:ext>
              </a:extLst>
            </p:cNvPr>
            <p:cNvSpPr/>
            <p:nvPr/>
          </p:nvSpPr>
          <p:spPr>
            <a:xfrm>
              <a:off x="2617049" y="4248978"/>
              <a:ext cx="60130" cy="47258"/>
            </a:xfrm>
            <a:custGeom>
              <a:avLst/>
              <a:gdLst/>
              <a:ahLst/>
              <a:cxnLst/>
              <a:rect l="l" t="t" r="r" b="b"/>
              <a:pathLst>
                <a:path w="601296" h="472583" extrusionOk="0">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252;p46">
              <a:extLst>
                <a:ext uri="{FF2B5EF4-FFF2-40B4-BE49-F238E27FC236}">
                  <a16:creationId xmlns:a16="http://schemas.microsoft.com/office/drawing/2014/main" id="{847CB17C-A866-404B-9E39-617BDA71BF98}"/>
                </a:ext>
              </a:extLst>
            </p:cNvPr>
            <p:cNvSpPr/>
            <p:nvPr/>
          </p:nvSpPr>
          <p:spPr>
            <a:xfrm>
              <a:off x="2561510" y="4241982"/>
              <a:ext cx="115925" cy="79471"/>
            </a:xfrm>
            <a:custGeom>
              <a:avLst/>
              <a:gdLst/>
              <a:ahLst/>
              <a:cxnLst/>
              <a:rect l="l" t="t" r="r" b="b"/>
              <a:pathLst>
                <a:path w="1159248" h="794715" extrusionOk="0">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53;p46">
              <a:extLst>
                <a:ext uri="{FF2B5EF4-FFF2-40B4-BE49-F238E27FC236}">
                  <a16:creationId xmlns:a16="http://schemas.microsoft.com/office/drawing/2014/main" id="{256A36E6-69CB-764F-AD4F-4824A7F3287E}"/>
                </a:ext>
              </a:extLst>
            </p:cNvPr>
            <p:cNvSpPr/>
            <p:nvPr/>
          </p:nvSpPr>
          <p:spPr>
            <a:xfrm>
              <a:off x="2537051" y="4252936"/>
              <a:ext cx="140456" cy="93686"/>
            </a:xfrm>
            <a:custGeom>
              <a:avLst/>
              <a:gdLst/>
              <a:ahLst/>
              <a:cxnLst/>
              <a:rect l="l" t="t" r="r" b="b"/>
              <a:pathLst>
                <a:path w="1404563" h="936860" extrusionOk="0">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54;p46">
              <a:extLst>
                <a:ext uri="{FF2B5EF4-FFF2-40B4-BE49-F238E27FC236}">
                  <a16:creationId xmlns:a16="http://schemas.microsoft.com/office/drawing/2014/main" id="{7A605C98-42F1-5C4E-B536-7052F6B47802}"/>
                </a:ext>
              </a:extLst>
            </p:cNvPr>
            <p:cNvSpPr/>
            <p:nvPr/>
          </p:nvSpPr>
          <p:spPr>
            <a:xfrm>
              <a:off x="2691806" y="4291056"/>
              <a:ext cx="31172" cy="46399"/>
            </a:xfrm>
            <a:custGeom>
              <a:avLst/>
              <a:gdLst/>
              <a:ahLst/>
              <a:cxnLst/>
              <a:rect l="l" t="t" r="r" b="b"/>
              <a:pathLst>
                <a:path w="311715" h="463988" extrusionOk="0">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55;p46">
              <a:extLst>
                <a:ext uri="{FF2B5EF4-FFF2-40B4-BE49-F238E27FC236}">
                  <a16:creationId xmlns:a16="http://schemas.microsoft.com/office/drawing/2014/main" id="{3743F543-BC7F-D64F-B530-8BA44860A803}"/>
                </a:ext>
              </a:extLst>
            </p:cNvPr>
            <p:cNvSpPr/>
            <p:nvPr/>
          </p:nvSpPr>
          <p:spPr>
            <a:xfrm>
              <a:off x="2857411" y="4510291"/>
              <a:ext cx="274549" cy="301733"/>
            </a:xfrm>
            <a:custGeom>
              <a:avLst/>
              <a:gdLst/>
              <a:ahLst/>
              <a:cxnLst/>
              <a:rect l="l" t="t" r="r" b="b"/>
              <a:pathLst>
                <a:path w="2745492" h="3017335" extrusionOk="0">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56;p46">
              <a:extLst>
                <a:ext uri="{FF2B5EF4-FFF2-40B4-BE49-F238E27FC236}">
                  <a16:creationId xmlns:a16="http://schemas.microsoft.com/office/drawing/2014/main" id="{D795AB4C-EBB2-B94F-AEA3-5881B3187748}"/>
                </a:ext>
              </a:extLst>
            </p:cNvPr>
            <p:cNvSpPr/>
            <p:nvPr/>
          </p:nvSpPr>
          <p:spPr>
            <a:xfrm>
              <a:off x="3051429" y="4654801"/>
              <a:ext cx="103567" cy="98670"/>
            </a:xfrm>
            <a:custGeom>
              <a:avLst/>
              <a:gdLst/>
              <a:ahLst/>
              <a:cxnLst/>
              <a:rect l="l" t="t" r="r" b="b"/>
              <a:pathLst>
                <a:path w="1035669" h="986702" extrusionOk="0">
                  <a:moveTo>
                    <a:pt x="0" y="388589"/>
                  </a:moveTo>
                  <a:lnTo>
                    <a:pt x="0" y="0"/>
                  </a:lnTo>
                  <a:lnTo>
                    <a:pt x="1035669" y="598114"/>
                  </a:lnTo>
                  <a:lnTo>
                    <a:pt x="1035669" y="986703"/>
                  </a:lnTo>
                  <a:lnTo>
                    <a:pt x="0" y="38858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57;p46">
              <a:extLst>
                <a:ext uri="{FF2B5EF4-FFF2-40B4-BE49-F238E27FC236}">
                  <a16:creationId xmlns:a16="http://schemas.microsoft.com/office/drawing/2014/main" id="{BB22E4E5-AE1C-9241-BDC8-DDB14405F04B}"/>
                </a:ext>
              </a:extLst>
            </p:cNvPr>
            <p:cNvSpPr/>
            <p:nvPr/>
          </p:nvSpPr>
          <p:spPr>
            <a:xfrm>
              <a:off x="2927846" y="4585768"/>
              <a:ext cx="60130" cy="47258"/>
            </a:xfrm>
            <a:custGeom>
              <a:avLst/>
              <a:gdLst/>
              <a:ahLst/>
              <a:cxnLst/>
              <a:rect l="l" t="t" r="r" b="b"/>
              <a:pathLst>
                <a:path w="601297" h="472583" extrusionOk="0">
                  <a:moveTo>
                    <a:pt x="0" y="0"/>
                  </a:moveTo>
                  <a:lnTo>
                    <a:pt x="601297" y="347054"/>
                  </a:lnTo>
                  <a:lnTo>
                    <a:pt x="601297" y="472583"/>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58;p46">
              <a:extLst>
                <a:ext uri="{FF2B5EF4-FFF2-40B4-BE49-F238E27FC236}">
                  <a16:creationId xmlns:a16="http://schemas.microsoft.com/office/drawing/2014/main" id="{3DAFCAD6-CCE8-7A4E-A414-6027E98714E3}"/>
                </a:ext>
              </a:extLst>
            </p:cNvPr>
            <p:cNvSpPr/>
            <p:nvPr/>
          </p:nvSpPr>
          <p:spPr>
            <a:xfrm>
              <a:off x="2927846" y="4610804"/>
              <a:ext cx="108547" cy="75226"/>
            </a:xfrm>
            <a:custGeom>
              <a:avLst/>
              <a:gdLst/>
              <a:ahLst/>
              <a:cxnLst/>
              <a:rect l="l" t="t" r="r" b="b"/>
              <a:pathLst>
                <a:path w="1085470" h="752257" extrusionOk="0">
                  <a:moveTo>
                    <a:pt x="0" y="0"/>
                  </a:moveTo>
                  <a:lnTo>
                    <a:pt x="1085470" y="626727"/>
                  </a:lnTo>
                  <a:lnTo>
                    <a:pt x="1085470" y="752257"/>
                  </a:lnTo>
                  <a:lnTo>
                    <a:pt x="0" y="12645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59;p46">
              <a:extLst>
                <a:ext uri="{FF2B5EF4-FFF2-40B4-BE49-F238E27FC236}">
                  <a16:creationId xmlns:a16="http://schemas.microsoft.com/office/drawing/2014/main" id="{7BC88966-478A-8C4B-ADAC-6AEDF538162B}"/>
                </a:ext>
              </a:extLst>
            </p:cNvPr>
            <p:cNvSpPr/>
            <p:nvPr/>
          </p:nvSpPr>
          <p:spPr>
            <a:xfrm>
              <a:off x="2927846" y="4635932"/>
              <a:ext cx="140456" cy="93686"/>
            </a:xfrm>
            <a:custGeom>
              <a:avLst/>
              <a:gdLst/>
              <a:ahLst/>
              <a:cxnLst/>
              <a:rect l="l" t="t" r="r" b="b"/>
              <a:pathLst>
                <a:path w="1404563" h="936860" extrusionOk="0">
                  <a:moveTo>
                    <a:pt x="0" y="0"/>
                  </a:moveTo>
                  <a:lnTo>
                    <a:pt x="1404563" y="811330"/>
                  </a:lnTo>
                  <a:lnTo>
                    <a:pt x="1404563" y="936860"/>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60;p46">
              <a:extLst>
                <a:ext uri="{FF2B5EF4-FFF2-40B4-BE49-F238E27FC236}">
                  <a16:creationId xmlns:a16="http://schemas.microsoft.com/office/drawing/2014/main" id="{FD1811CD-AEA2-CB41-808E-B31CF6B91256}"/>
                </a:ext>
              </a:extLst>
            </p:cNvPr>
            <p:cNvSpPr/>
            <p:nvPr/>
          </p:nvSpPr>
          <p:spPr>
            <a:xfrm>
              <a:off x="2881962" y="4558169"/>
              <a:ext cx="31172" cy="46399"/>
            </a:xfrm>
            <a:custGeom>
              <a:avLst/>
              <a:gdLst/>
              <a:ahLst/>
              <a:cxnLst/>
              <a:rect l="l" t="t" r="r" b="b"/>
              <a:pathLst>
                <a:path w="311715" h="463988" extrusionOk="0">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61;p46">
              <a:extLst>
                <a:ext uri="{FF2B5EF4-FFF2-40B4-BE49-F238E27FC236}">
                  <a16:creationId xmlns:a16="http://schemas.microsoft.com/office/drawing/2014/main" id="{826DEE46-F6C8-1448-B09E-4587DFB9D2E0}"/>
                </a:ext>
              </a:extLst>
            </p:cNvPr>
            <p:cNvSpPr/>
            <p:nvPr/>
          </p:nvSpPr>
          <p:spPr>
            <a:xfrm>
              <a:off x="2664956" y="4439601"/>
              <a:ext cx="154567" cy="375852"/>
            </a:xfrm>
            <a:custGeom>
              <a:avLst/>
              <a:gdLst/>
              <a:ahLst/>
              <a:cxnLst/>
              <a:rect l="l" t="t" r="r" b="b"/>
              <a:pathLst>
                <a:path w="1545665" h="3758516" extrusionOk="0">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62;p46">
              <a:extLst>
                <a:ext uri="{FF2B5EF4-FFF2-40B4-BE49-F238E27FC236}">
                  <a16:creationId xmlns:a16="http://schemas.microsoft.com/office/drawing/2014/main" id="{684FDA86-992B-B44F-A6C1-0BFC6281FF9E}"/>
                </a:ext>
              </a:extLst>
            </p:cNvPr>
            <p:cNvSpPr/>
            <p:nvPr/>
          </p:nvSpPr>
          <p:spPr>
            <a:xfrm>
              <a:off x="2680128" y="4609239"/>
              <a:ext cx="124133" cy="84271"/>
            </a:xfrm>
            <a:custGeom>
              <a:avLst/>
              <a:gdLst/>
              <a:ahLst/>
              <a:cxnLst/>
              <a:rect l="l" t="t" r="r" b="b"/>
              <a:pathLst>
                <a:path w="1241327" h="842712" extrusionOk="0">
                  <a:moveTo>
                    <a:pt x="0" y="0"/>
                  </a:moveTo>
                  <a:lnTo>
                    <a:pt x="1241328" y="717182"/>
                  </a:lnTo>
                  <a:lnTo>
                    <a:pt x="1241328" y="842712"/>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63;p46">
              <a:extLst>
                <a:ext uri="{FF2B5EF4-FFF2-40B4-BE49-F238E27FC236}">
                  <a16:creationId xmlns:a16="http://schemas.microsoft.com/office/drawing/2014/main" id="{AE852673-2317-C44E-8ED5-7A0E87F0F2D7}"/>
                </a:ext>
              </a:extLst>
            </p:cNvPr>
            <p:cNvSpPr/>
            <p:nvPr/>
          </p:nvSpPr>
          <p:spPr>
            <a:xfrm>
              <a:off x="2688771" y="4638693"/>
              <a:ext cx="106703" cy="74210"/>
            </a:xfrm>
            <a:custGeom>
              <a:avLst/>
              <a:gdLst/>
              <a:ahLst/>
              <a:cxnLst/>
              <a:rect l="l" t="t" r="r" b="b"/>
              <a:pathLst>
                <a:path w="1067025" h="742103" extrusionOk="0">
                  <a:moveTo>
                    <a:pt x="0" y="0"/>
                  </a:moveTo>
                  <a:lnTo>
                    <a:pt x="1067026" y="616574"/>
                  </a:lnTo>
                  <a:lnTo>
                    <a:pt x="1067026" y="742104"/>
                  </a:lnTo>
                  <a:lnTo>
                    <a:pt x="0" y="12553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64;p46">
              <a:extLst>
                <a:ext uri="{FF2B5EF4-FFF2-40B4-BE49-F238E27FC236}">
                  <a16:creationId xmlns:a16="http://schemas.microsoft.com/office/drawing/2014/main" id="{F0B97979-7465-1449-929B-21A406206470}"/>
                </a:ext>
              </a:extLst>
            </p:cNvPr>
            <p:cNvSpPr/>
            <p:nvPr/>
          </p:nvSpPr>
          <p:spPr>
            <a:xfrm>
              <a:off x="2626520" y="4627832"/>
              <a:ext cx="107533" cy="94147"/>
            </a:xfrm>
            <a:custGeom>
              <a:avLst/>
              <a:gdLst/>
              <a:ahLst/>
              <a:cxnLst/>
              <a:rect l="l" t="t" r="r" b="b"/>
              <a:pathLst>
                <a:path w="1075325" h="941475" extrusionOk="0">
                  <a:moveTo>
                    <a:pt x="1075325" y="621189"/>
                  </a:moveTo>
                  <a:lnTo>
                    <a:pt x="0" y="0"/>
                  </a:lnTo>
                  <a:lnTo>
                    <a:pt x="0" y="320286"/>
                  </a:lnTo>
                  <a:lnTo>
                    <a:pt x="1075325" y="941475"/>
                  </a:lnTo>
                  <a:lnTo>
                    <a:pt x="1075325" y="62118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65;p46">
              <a:extLst>
                <a:ext uri="{FF2B5EF4-FFF2-40B4-BE49-F238E27FC236}">
                  <a16:creationId xmlns:a16="http://schemas.microsoft.com/office/drawing/2014/main" id="{64CC66D0-EE56-0B4D-BD4E-314E6E2916FC}"/>
                </a:ext>
              </a:extLst>
            </p:cNvPr>
            <p:cNvSpPr/>
            <p:nvPr/>
          </p:nvSpPr>
          <p:spPr>
            <a:xfrm>
              <a:off x="2723897" y="4514395"/>
              <a:ext cx="35783" cy="54442"/>
            </a:xfrm>
            <a:custGeom>
              <a:avLst/>
              <a:gdLst/>
              <a:ahLst/>
              <a:cxnLst/>
              <a:rect l="l" t="t" r="r" b="b"/>
              <a:pathLst>
                <a:path w="357826" h="544420" extrusionOk="0">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66;p46">
              <a:extLst>
                <a:ext uri="{FF2B5EF4-FFF2-40B4-BE49-F238E27FC236}">
                  <a16:creationId xmlns:a16="http://schemas.microsoft.com/office/drawing/2014/main" id="{D8B55FF5-B0EA-D049-AC35-B086649C5FD6}"/>
                </a:ext>
              </a:extLst>
            </p:cNvPr>
            <p:cNvSpPr/>
            <p:nvPr/>
          </p:nvSpPr>
          <p:spPr>
            <a:xfrm>
              <a:off x="2710345" y="4574041"/>
              <a:ext cx="62967" cy="64421"/>
            </a:xfrm>
            <a:custGeom>
              <a:avLst/>
              <a:gdLst/>
              <a:ahLst/>
              <a:cxnLst/>
              <a:rect l="l" t="t" r="r" b="b"/>
              <a:pathLst>
                <a:path w="629667" h="644208" extrusionOk="0">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67;p46">
              <a:extLst>
                <a:ext uri="{FF2B5EF4-FFF2-40B4-BE49-F238E27FC236}">
                  <a16:creationId xmlns:a16="http://schemas.microsoft.com/office/drawing/2014/main" id="{A959E1B6-6531-2141-BE4C-D12F3D53B5D6}"/>
                </a:ext>
              </a:extLst>
            </p:cNvPr>
            <p:cNvSpPr/>
            <p:nvPr/>
          </p:nvSpPr>
          <p:spPr>
            <a:xfrm>
              <a:off x="2539810" y="4380233"/>
              <a:ext cx="72764" cy="123961"/>
            </a:xfrm>
            <a:custGeom>
              <a:avLst/>
              <a:gdLst/>
              <a:ahLst/>
              <a:cxnLst/>
              <a:rect l="l" t="t" r="r" b="b"/>
              <a:pathLst>
                <a:path w="727642" h="1239608" extrusionOk="0">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68;p46">
              <a:extLst>
                <a:ext uri="{FF2B5EF4-FFF2-40B4-BE49-F238E27FC236}">
                  <a16:creationId xmlns:a16="http://schemas.microsoft.com/office/drawing/2014/main" id="{BE969EA3-8DBF-994C-9396-AAEAFF558361}"/>
                </a:ext>
              </a:extLst>
            </p:cNvPr>
            <p:cNvSpPr/>
            <p:nvPr/>
          </p:nvSpPr>
          <p:spPr>
            <a:xfrm>
              <a:off x="2515902" y="4358317"/>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69;p46">
              <a:extLst>
                <a:ext uri="{FF2B5EF4-FFF2-40B4-BE49-F238E27FC236}">
                  <a16:creationId xmlns:a16="http://schemas.microsoft.com/office/drawing/2014/main" id="{F0E48C08-A812-664D-B1AE-CDDBB35E8FE7}"/>
                </a:ext>
              </a:extLst>
            </p:cNvPr>
            <p:cNvSpPr/>
            <p:nvPr/>
          </p:nvSpPr>
          <p:spPr>
            <a:xfrm>
              <a:off x="2601417" y="4476134"/>
              <a:ext cx="31172" cy="46816"/>
            </a:xfrm>
            <a:custGeom>
              <a:avLst/>
              <a:gdLst/>
              <a:ahLst/>
              <a:cxnLst/>
              <a:rect l="l" t="t" r="r" b="b"/>
              <a:pathLst>
                <a:path w="311715" h="468158" extrusionOk="0">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55187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07994" y="1158076"/>
            <a:ext cx="5307000" cy="396300"/>
          </a:xfrm>
          <a:prstGeom prst="rect">
            <a:avLst/>
          </a:prstGeom>
        </p:spPr>
        <p:txBody>
          <a:bodyPr spcFirstLastPara="1" wrap="square" lIns="0" tIns="0" rIns="0" bIns="0" anchor="b" anchorCtr="0">
            <a:noAutofit/>
          </a:bodyPr>
          <a:lstStyle/>
          <a:p>
            <a:pPr marL="0" marR="0" lvl="0" indent="0" algn="l" rtl="1">
              <a:lnSpc>
                <a:spcPct val="90000"/>
              </a:lnSpc>
              <a:spcBef>
                <a:spcPts val="0"/>
              </a:spcBef>
              <a:spcAft>
                <a:spcPts val="0"/>
              </a:spcAft>
              <a:buClr>
                <a:schemeClr val="accent1"/>
              </a:buClr>
              <a:buSzPts val="2400"/>
              <a:buFont typeface="Barlow"/>
              <a:buNone/>
            </a:pPr>
            <a:r>
              <a:rPr lang="en-US" dirty="0"/>
              <a:t>There are lots of deaf people around the world</a:t>
            </a:r>
            <a:endParaRPr dirty="0"/>
          </a:p>
        </p:txBody>
      </p:sp>
      <p:sp>
        <p:nvSpPr>
          <p:cNvPr id="163" name="Google Shape;163;p16"/>
          <p:cNvSpPr txBox="1">
            <a:spLocks noGrp="1"/>
          </p:cNvSpPr>
          <p:nvPr>
            <p:ph type="body" idx="1"/>
          </p:nvPr>
        </p:nvSpPr>
        <p:spPr>
          <a:xfrm>
            <a:off x="769411" y="1773752"/>
            <a:ext cx="5307000" cy="3033900"/>
          </a:xfrm>
          <a:prstGeom prst="rect">
            <a:avLst/>
          </a:prstGeom>
        </p:spPr>
        <p:txBody>
          <a:bodyPr spcFirstLastPara="1" wrap="square" lIns="0" tIns="0" rIns="0" bIns="0" anchor="t" anchorCtr="0">
            <a:noAutofit/>
          </a:bodyPr>
          <a:lstStyle/>
          <a:p>
            <a:r>
              <a:rPr lang="en-GB" sz="1800" dirty="0"/>
              <a:t>nearly 470 million human being is suffering right now from deafness, an astonishing 6% of all the world population.</a:t>
            </a:r>
          </a:p>
          <a:p>
            <a:r>
              <a:rPr lang="en-GB" sz="1800" dirty="0"/>
              <a:t>The struggling of developing nations in providing minimum health care requirements.</a:t>
            </a:r>
          </a:p>
          <a:p>
            <a:r>
              <a:rPr lang="en-GB" sz="1800" dirty="0"/>
              <a:t>A diverse amount medical solutions have been developed that are too expensive and won’t be affordable to lots of people.</a:t>
            </a:r>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31" name="Picture 30">
            <a:extLst>
              <a:ext uri="{FF2B5EF4-FFF2-40B4-BE49-F238E27FC236}">
                <a16:creationId xmlns:a16="http://schemas.microsoft.com/office/drawing/2014/main" id="{23B3037C-5BA5-8D4A-A4B1-6C0AC2E3C5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5069" y="-529700"/>
            <a:ext cx="3582553" cy="516986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FF9FC512-714F-7746-A534-7EC64559F82B}"/>
              </a:ext>
            </a:extLst>
          </p:cNvPr>
          <p:cNvPicPr>
            <a:picLocks noChangeAspect="1"/>
          </p:cNvPicPr>
          <p:nvPr/>
        </p:nvPicPr>
        <p:blipFill>
          <a:blip r:embed="rId4"/>
          <a:stretch>
            <a:fillRect/>
          </a:stretch>
        </p:blipFill>
        <p:spPr>
          <a:xfrm>
            <a:off x="6178038" y="3208174"/>
            <a:ext cx="2413734" cy="1715226"/>
          </a:xfrm>
          <a:prstGeom prst="rect">
            <a:avLst/>
          </a:prstGeom>
        </p:spPr>
      </p:pic>
    </p:spTree>
    <p:extLst>
      <p:ext uri="{BB962C8B-B14F-4D97-AF65-F5344CB8AC3E}">
        <p14:creationId xmlns:p14="http://schemas.microsoft.com/office/powerpoint/2010/main" val="92368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Our Goal</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6</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6"/>
          <p:cNvSpPr txBox="1">
            <a:spLocks noGrp="1"/>
          </p:cNvSpPr>
          <p:nvPr>
            <p:ph type="body" idx="1"/>
          </p:nvPr>
        </p:nvSpPr>
        <p:spPr>
          <a:xfrm>
            <a:off x="724655" y="956339"/>
            <a:ext cx="5349505" cy="3033900"/>
          </a:xfrm>
          <a:prstGeom prst="rect">
            <a:avLst/>
          </a:prstGeom>
        </p:spPr>
        <p:txBody>
          <a:bodyPr spcFirstLastPara="1" wrap="square" lIns="0" tIns="0" rIns="0" bIns="0" anchor="t" anchorCtr="0">
            <a:noAutofit/>
          </a:bodyPr>
          <a:lstStyle/>
          <a:p>
            <a:pPr marL="76200" lvl="0" indent="0" algn="l" rtl="0">
              <a:spcBef>
                <a:spcPts val="0"/>
              </a:spcBef>
              <a:spcAft>
                <a:spcPts val="0"/>
              </a:spcAft>
              <a:buSzPts val="2400"/>
              <a:buNone/>
            </a:pPr>
            <a:r>
              <a:rPr lang="en-US" dirty="0">
                <a:solidFill>
                  <a:srgbClr val="E38C47"/>
                </a:solidFill>
              </a:rPr>
              <a:t>Provide the deaf with:</a:t>
            </a:r>
          </a:p>
          <a:p>
            <a:pPr marL="457200" lvl="0" indent="-381000" algn="l" rtl="0">
              <a:spcBef>
                <a:spcPts val="0"/>
              </a:spcBef>
              <a:spcAft>
                <a:spcPts val="0"/>
              </a:spcAft>
              <a:buSzPts val="2400"/>
              <a:buChar char="╸"/>
            </a:pPr>
            <a:r>
              <a:rPr lang="en-US" dirty="0"/>
              <a:t>A  better and affordable solution to communicate easily in the society.</a:t>
            </a:r>
            <a:endParaRPr dirty="0"/>
          </a:p>
          <a:p>
            <a:pPr marL="457200" lvl="0" indent="-381000" algn="l" rtl="0">
              <a:spcBef>
                <a:spcPts val="0"/>
              </a:spcBef>
              <a:spcAft>
                <a:spcPts val="0"/>
              </a:spcAft>
              <a:buSzPts val="2400"/>
              <a:buChar char="╸"/>
            </a:pPr>
            <a:r>
              <a:rPr lang="en-US" dirty="0"/>
              <a:t>more immersive feeling while listening to music or their surroundings.</a:t>
            </a:r>
            <a:endParaRPr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7</a:t>
            </a:r>
            <a:endParaRPr dirty="0"/>
          </a:p>
        </p:txBody>
      </p:sp>
      <p:grpSp>
        <p:nvGrpSpPr>
          <p:cNvPr id="57" name="Grupo 56">
            <a:extLst>
              <a:ext uri="{FF2B5EF4-FFF2-40B4-BE49-F238E27FC236}">
                <a16:creationId xmlns:a16="http://schemas.microsoft.com/office/drawing/2014/main" id="{C0C1C295-AE29-2E4F-A5BC-9C660106B1F1}"/>
              </a:ext>
            </a:extLst>
          </p:cNvPr>
          <p:cNvGrpSpPr/>
          <p:nvPr/>
        </p:nvGrpSpPr>
        <p:grpSpPr>
          <a:xfrm>
            <a:off x="6114994" y="720387"/>
            <a:ext cx="2731502" cy="3852570"/>
            <a:chOff x="996049" y="1552369"/>
            <a:chExt cx="485510" cy="684774"/>
          </a:xfrm>
        </p:grpSpPr>
        <p:sp>
          <p:nvSpPr>
            <p:cNvPr id="58" name="Google Shape;902;p46">
              <a:extLst>
                <a:ext uri="{FF2B5EF4-FFF2-40B4-BE49-F238E27FC236}">
                  <a16:creationId xmlns:a16="http://schemas.microsoft.com/office/drawing/2014/main" id="{D96D4595-E404-834E-951C-2CD9F0E1C199}"/>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73A75B6A-CDD1-0143-B91F-E7DFEBB3DDAD}"/>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0023181F-4473-D344-9C3F-45F6AC21349A}"/>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C0A8C2F2-4D79-9546-B6A4-9A14E6F72E70}"/>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0BA1F377-6480-8E40-8B42-97DB73B11486}"/>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BB53C8C0-A03A-9944-BCEE-55A41BBBEA70}"/>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A0E5A3BE-01DF-3042-B8F9-6B64A542C40D}"/>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D2C14941-3BE2-CF42-9A0E-E078BA89B5E0}"/>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0E7B0E6E-F5D7-194D-948F-669CD8E12603}"/>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C1C8EFE2-03E3-3947-93E9-A0810DFE95FC}"/>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9CDE02A5-14CD-9142-A87A-A6F41DAC5C88}"/>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1B116BF7-0D52-1D4F-B6C5-054DB4B534F5}"/>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0BB05E76-291D-4F4F-83C6-0584BE5F662D}"/>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14405D4A-2400-A645-AA49-2DB82CBE869A}"/>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646349E-0F72-0D44-ACA9-BB35231428A4}"/>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782D3BCB-1DA4-AB40-AE6A-D4F98F235615}"/>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1AA4DBEA-B5D8-6F4C-B341-BA9BA7E6CEC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3D33FA69-B8D2-DA41-915B-6CABB069966B}"/>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968741F6-42A3-A843-8C4E-10051F18F6D4}"/>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7CBEFED6-8F2A-3D48-8D0A-9A077795947D}"/>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422DF5F4-B23B-2F4B-8A93-9D4F01B57E34}"/>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E5BA8E00-389C-A048-BB2F-A953F3F82CD5}"/>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CC4BB8FD-282A-9641-8DAA-928035774DB6}"/>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40291C7B-95A9-0145-8DD5-6A3FD330B7A4}"/>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672F09F6-96ED-CD46-A005-E605D5FB885D}"/>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2355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5"/>
          <p:cNvSpPr txBox="1">
            <a:spLocks noGrp="1"/>
          </p:cNvSpPr>
          <p:nvPr>
            <p:ph type="body" idx="1"/>
          </p:nvPr>
        </p:nvSpPr>
        <p:spPr>
          <a:xfrm>
            <a:off x="855300" y="2161800"/>
            <a:ext cx="5307000" cy="819900"/>
          </a:xfrm>
          <a:prstGeom prst="rect">
            <a:avLst/>
          </a:prstGeom>
        </p:spPr>
        <p:txBody>
          <a:bodyPr spcFirstLastPara="1" wrap="square" lIns="0" tIns="0" rIns="0" bIns="0" anchor="ctr" anchorCtr="0">
            <a:noAutofit/>
          </a:bodyPr>
          <a:lstStyle/>
          <a:p>
            <a:pPr marL="0" lvl="0" indent="0" algn="l" rtl="0">
              <a:spcBef>
                <a:spcPts val="0"/>
              </a:spcBef>
              <a:spcAft>
                <a:spcPts val="800"/>
              </a:spcAft>
              <a:buNone/>
            </a:pPr>
            <a:r>
              <a:rPr lang="en" dirty="0">
                <a:solidFill>
                  <a:schemeClr val="tx1"/>
                </a:solidFill>
              </a:rPr>
              <a:t>Our Solution</a:t>
            </a:r>
          </a:p>
        </p:txBody>
      </p:sp>
      <p:sp>
        <p:nvSpPr>
          <p:cNvPr id="157" name="Google Shape;157;p1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8</a:t>
            </a:r>
            <a:endParaRPr dirty="0"/>
          </a:p>
        </p:txBody>
      </p:sp>
      <p:grpSp>
        <p:nvGrpSpPr>
          <p:cNvPr id="25" name="Grupo 5">
            <a:extLst>
              <a:ext uri="{FF2B5EF4-FFF2-40B4-BE49-F238E27FC236}">
                <a16:creationId xmlns:a16="http://schemas.microsoft.com/office/drawing/2014/main" id="{091431B3-57C7-B945-96D9-ABF0409E6087}"/>
              </a:ext>
            </a:extLst>
          </p:cNvPr>
          <p:cNvGrpSpPr/>
          <p:nvPr/>
        </p:nvGrpSpPr>
        <p:grpSpPr>
          <a:xfrm>
            <a:off x="4385386" y="671804"/>
            <a:ext cx="3974841" cy="3554963"/>
            <a:chOff x="7013192" y="1552381"/>
            <a:chExt cx="592428" cy="684156"/>
          </a:xfrm>
        </p:grpSpPr>
        <p:sp>
          <p:nvSpPr>
            <p:cNvPr id="26" name="Google Shape;800;p46">
              <a:extLst>
                <a:ext uri="{FF2B5EF4-FFF2-40B4-BE49-F238E27FC236}">
                  <a16:creationId xmlns:a16="http://schemas.microsoft.com/office/drawing/2014/main" id="{FC1B5945-3432-4D42-91EE-4A0D29A17868}"/>
                </a:ext>
              </a:extLst>
            </p:cNvPr>
            <p:cNvSpPr/>
            <p:nvPr/>
          </p:nvSpPr>
          <p:spPr>
            <a:xfrm>
              <a:off x="7259907" y="1552381"/>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4123" y="2113894"/>
                  </a:lnTo>
                  <a:lnTo>
                    <a:pt x="2061958" y="2974386"/>
                  </a:lnTo>
                  <a:lnTo>
                    <a:pt x="323527" y="1838506"/>
                  </a:lnTo>
                  <a:lnTo>
                    <a:pt x="1624" y="32846"/>
                  </a:lnTo>
                  <a:cubicBezTo>
                    <a:pt x="-4478" y="-2245"/>
                    <a:pt x="22983" y="-11400"/>
                    <a:pt x="48155" y="16063"/>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801;p46">
              <a:extLst>
                <a:ext uri="{FF2B5EF4-FFF2-40B4-BE49-F238E27FC236}">
                  <a16:creationId xmlns:a16="http://schemas.microsoft.com/office/drawing/2014/main" id="{36262646-1056-5F48-AFC4-072EE2DF0D74}"/>
                </a:ext>
              </a:extLst>
            </p:cNvPr>
            <p:cNvSpPr/>
            <p:nvPr/>
          </p:nvSpPr>
          <p:spPr>
            <a:xfrm>
              <a:off x="7233820" y="1571322"/>
              <a:ext cx="345713" cy="382954"/>
            </a:xfrm>
            <a:custGeom>
              <a:avLst/>
              <a:gdLst/>
              <a:ahLst/>
              <a:cxnLst/>
              <a:rect l="l" t="t" r="r" b="b"/>
              <a:pathLst>
                <a:path w="3457125" h="3829538" extrusionOk="0">
                  <a:moveTo>
                    <a:pt x="48155" y="16063"/>
                  </a:moveTo>
                  <a:lnTo>
                    <a:pt x="3457126" y="3829538"/>
                  </a:lnTo>
                  <a:lnTo>
                    <a:pt x="47392" y="3707483"/>
                  </a:lnTo>
                  <a:cubicBezTo>
                    <a:pt x="22220" y="3706720"/>
                    <a:pt x="-5241" y="3665526"/>
                    <a:pt x="861" y="3638063"/>
                  </a:cubicBezTo>
                  <a:lnTo>
                    <a:pt x="343360" y="2114657"/>
                  </a:lnTo>
                  <a:lnTo>
                    <a:pt x="2061195" y="2975149"/>
                  </a:lnTo>
                  <a:lnTo>
                    <a:pt x="324290" y="1838506"/>
                  </a:lnTo>
                  <a:lnTo>
                    <a:pt x="1624" y="32846"/>
                  </a:lnTo>
                  <a:cubicBezTo>
                    <a:pt x="-4478" y="-2245"/>
                    <a:pt x="22983" y="-11400"/>
                    <a:pt x="48155" y="16063"/>
                  </a:cubicBezTo>
                  <a:close/>
                </a:path>
              </a:pathLst>
            </a:custGeom>
            <a:gradFill>
              <a:gsLst>
                <a:gs pos="0">
                  <a:srgbClr val="FFFFFF">
                    <a:alpha val="40000"/>
                  </a:srgbClr>
                </a:gs>
                <a:gs pos="100000">
                  <a:srgbClr val="FFFFFF">
                    <a:alpha val="1000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802;p46">
              <a:extLst>
                <a:ext uri="{FF2B5EF4-FFF2-40B4-BE49-F238E27FC236}">
                  <a16:creationId xmlns:a16="http://schemas.microsoft.com/office/drawing/2014/main" id="{5A98B090-792C-5C40-A613-CAB21759E703}"/>
                </a:ext>
              </a:extLst>
            </p:cNvPr>
            <p:cNvSpPr/>
            <p:nvPr/>
          </p:nvSpPr>
          <p:spPr>
            <a:xfrm>
              <a:off x="7037302" y="1843970"/>
              <a:ext cx="227087" cy="267454"/>
            </a:xfrm>
            <a:custGeom>
              <a:avLst/>
              <a:gdLst/>
              <a:ahLst/>
              <a:cxnLst/>
              <a:rect l="l" t="t" r="r" b="b"/>
              <a:pathLst>
                <a:path w="2270867" h="2674543" extrusionOk="0">
                  <a:moveTo>
                    <a:pt x="2270105" y="1310572"/>
                  </a:moveTo>
                  <a:lnTo>
                    <a:pt x="0" y="0"/>
                  </a:lnTo>
                  <a:lnTo>
                    <a:pt x="763" y="1183177"/>
                  </a:lnTo>
                  <a:lnTo>
                    <a:pt x="2070250" y="2377796"/>
                  </a:lnTo>
                  <a:lnTo>
                    <a:pt x="2270868" y="2674544"/>
                  </a:lnTo>
                  <a:lnTo>
                    <a:pt x="2270105" y="1310572"/>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803;p46">
              <a:extLst>
                <a:ext uri="{FF2B5EF4-FFF2-40B4-BE49-F238E27FC236}">
                  <a16:creationId xmlns:a16="http://schemas.microsoft.com/office/drawing/2014/main" id="{94B4BBD8-C2B6-9341-AF49-2AFC05999957}"/>
                </a:ext>
              </a:extLst>
            </p:cNvPr>
            <p:cNvSpPr/>
            <p:nvPr/>
          </p:nvSpPr>
          <p:spPr>
            <a:xfrm>
              <a:off x="7013192" y="1857967"/>
              <a:ext cx="85663" cy="81548"/>
            </a:xfrm>
            <a:custGeom>
              <a:avLst/>
              <a:gdLst/>
              <a:ahLst/>
              <a:cxnLst/>
              <a:rect l="l" t="t" r="r" b="b"/>
              <a:pathLst>
                <a:path w="856628" h="815484" extrusionOk="0">
                  <a:moveTo>
                    <a:pt x="0" y="321159"/>
                  </a:moveTo>
                  <a:lnTo>
                    <a:pt x="0" y="0"/>
                  </a:lnTo>
                  <a:lnTo>
                    <a:pt x="856629" y="494325"/>
                  </a:lnTo>
                  <a:lnTo>
                    <a:pt x="856629" y="815484"/>
                  </a:lnTo>
                  <a:lnTo>
                    <a:pt x="0" y="321159"/>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804;p46">
              <a:extLst>
                <a:ext uri="{FF2B5EF4-FFF2-40B4-BE49-F238E27FC236}">
                  <a16:creationId xmlns:a16="http://schemas.microsoft.com/office/drawing/2014/main" id="{06B7618C-10E8-4540-9FF5-E08342B8F2D6}"/>
                </a:ext>
              </a:extLst>
            </p:cNvPr>
            <p:cNvSpPr/>
            <p:nvPr/>
          </p:nvSpPr>
          <p:spPr>
            <a:xfrm>
              <a:off x="7155873" y="1941190"/>
              <a:ext cx="49735" cy="39058"/>
            </a:xfrm>
            <a:custGeom>
              <a:avLst/>
              <a:gdLst/>
              <a:ahLst/>
              <a:cxnLst/>
              <a:rect l="l" t="t" r="r" b="b"/>
              <a:pathLst>
                <a:path w="497348" h="390578" extrusionOk="0">
                  <a:moveTo>
                    <a:pt x="497348" y="286831"/>
                  </a:moveTo>
                  <a:lnTo>
                    <a:pt x="0" y="0"/>
                  </a:lnTo>
                  <a:lnTo>
                    <a:pt x="0" y="103747"/>
                  </a:lnTo>
                  <a:lnTo>
                    <a:pt x="497348" y="390578"/>
                  </a:lnTo>
                  <a:lnTo>
                    <a:pt x="497348" y="2868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805;p46">
              <a:extLst>
                <a:ext uri="{FF2B5EF4-FFF2-40B4-BE49-F238E27FC236}">
                  <a16:creationId xmlns:a16="http://schemas.microsoft.com/office/drawing/2014/main" id="{DC6B1F36-2964-7746-B918-6D616BBF7E71}"/>
                </a:ext>
              </a:extLst>
            </p:cNvPr>
            <p:cNvSpPr/>
            <p:nvPr/>
          </p:nvSpPr>
          <p:spPr>
            <a:xfrm>
              <a:off x="7109859" y="1935332"/>
              <a:ext cx="95884" cy="65681"/>
            </a:xfrm>
            <a:custGeom>
              <a:avLst/>
              <a:gdLst/>
              <a:ahLst/>
              <a:cxnLst/>
              <a:rect l="l" t="t" r="r" b="b"/>
              <a:pathLst>
                <a:path w="958844" h="656811" extrusionOk="0">
                  <a:moveTo>
                    <a:pt x="958845" y="553065"/>
                  </a:moveTo>
                  <a:lnTo>
                    <a:pt x="0" y="0"/>
                  </a:lnTo>
                  <a:lnTo>
                    <a:pt x="0" y="103747"/>
                  </a:lnTo>
                  <a:lnTo>
                    <a:pt x="958845" y="656812"/>
                  </a:lnTo>
                  <a:lnTo>
                    <a:pt x="958845" y="553065"/>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806;p46">
              <a:extLst>
                <a:ext uri="{FF2B5EF4-FFF2-40B4-BE49-F238E27FC236}">
                  <a16:creationId xmlns:a16="http://schemas.microsoft.com/office/drawing/2014/main" id="{DB68B3DE-F2E1-B747-8EA5-F633EC301634}"/>
                </a:ext>
              </a:extLst>
            </p:cNvPr>
            <p:cNvSpPr/>
            <p:nvPr/>
          </p:nvSpPr>
          <p:spPr>
            <a:xfrm>
              <a:off x="7089704" y="1944385"/>
              <a:ext cx="116175" cy="77429"/>
            </a:xfrm>
            <a:custGeom>
              <a:avLst/>
              <a:gdLst/>
              <a:ahLst/>
              <a:cxnLst/>
              <a:rect l="l" t="t" r="r" b="b"/>
              <a:pathLst>
                <a:path w="1161750" h="774290" extrusionOk="0">
                  <a:moveTo>
                    <a:pt x="1161750" y="670543"/>
                  </a:moveTo>
                  <a:lnTo>
                    <a:pt x="0" y="0"/>
                  </a:lnTo>
                  <a:lnTo>
                    <a:pt x="0" y="103747"/>
                  </a:lnTo>
                  <a:lnTo>
                    <a:pt x="1161750" y="774290"/>
                  </a:lnTo>
                  <a:lnTo>
                    <a:pt x="1161750" y="6705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807;p46">
              <a:extLst>
                <a:ext uri="{FF2B5EF4-FFF2-40B4-BE49-F238E27FC236}">
                  <a16:creationId xmlns:a16="http://schemas.microsoft.com/office/drawing/2014/main" id="{5C9F1E8D-8BE3-A345-A6ED-DA7BE2404710}"/>
                </a:ext>
              </a:extLst>
            </p:cNvPr>
            <p:cNvSpPr/>
            <p:nvPr/>
          </p:nvSpPr>
          <p:spPr>
            <a:xfrm>
              <a:off x="7217706" y="1975891"/>
              <a:ext cx="25783" cy="38347"/>
            </a:xfrm>
            <a:custGeom>
              <a:avLst/>
              <a:gdLst/>
              <a:ahLst/>
              <a:cxnLst/>
              <a:rect l="l" t="t" r="r" b="b"/>
              <a:pathLst>
                <a:path w="257827" h="383473" extrusionOk="0">
                  <a:moveTo>
                    <a:pt x="0" y="117359"/>
                  </a:moveTo>
                  <a:cubicBezTo>
                    <a:pt x="0" y="215004"/>
                    <a:pt x="57973" y="327143"/>
                    <a:pt x="128914" y="368336"/>
                  </a:cubicBezTo>
                  <a:cubicBezTo>
                    <a:pt x="199855" y="409530"/>
                    <a:pt x="257828" y="363759"/>
                    <a:pt x="257828" y="266115"/>
                  </a:cubicBezTo>
                  <a:cubicBezTo>
                    <a:pt x="257828" y="168470"/>
                    <a:pt x="199855" y="56332"/>
                    <a:pt x="128914" y="15138"/>
                  </a:cubicBezTo>
                  <a:cubicBezTo>
                    <a:pt x="57210" y="-26056"/>
                    <a:pt x="0" y="19715"/>
                    <a:pt x="0" y="11735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808;p46">
              <a:extLst>
                <a:ext uri="{FF2B5EF4-FFF2-40B4-BE49-F238E27FC236}">
                  <a16:creationId xmlns:a16="http://schemas.microsoft.com/office/drawing/2014/main" id="{8778D0C0-233F-6B4B-B195-0CB22FA2BC89}"/>
                </a:ext>
              </a:extLst>
            </p:cNvPr>
            <p:cNvSpPr/>
            <p:nvPr/>
          </p:nvSpPr>
          <p:spPr>
            <a:xfrm>
              <a:off x="7283190" y="1877213"/>
              <a:ext cx="227087" cy="249375"/>
            </a:xfrm>
            <a:custGeom>
              <a:avLst/>
              <a:gdLst/>
              <a:ahLst/>
              <a:cxnLst/>
              <a:rect l="l" t="t" r="r" b="b"/>
              <a:pathLst>
                <a:path w="2270867" h="2493748" extrusionOk="0">
                  <a:moveTo>
                    <a:pt x="0" y="0"/>
                  </a:moveTo>
                  <a:lnTo>
                    <a:pt x="2270105" y="1310572"/>
                  </a:lnTo>
                  <a:lnTo>
                    <a:pt x="2270868" y="2493749"/>
                  </a:lnTo>
                  <a:lnTo>
                    <a:pt x="200617" y="1298367"/>
                  </a:lnTo>
                  <a:lnTo>
                    <a:pt x="763" y="1363972"/>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809;p46">
              <a:extLst>
                <a:ext uri="{FF2B5EF4-FFF2-40B4-BE49-F238E27FC236}">
                  <a16:creationId xmlns:a16="http://schemas.microsoft.com/office/drawing/2014/main" id="{4E363EC3-7752-8B4D-BFC9-9DF4AC6C9BE6}"/>
                </a:ext>
              </a:extLst>
            </p:cNvPr>
            <p:cNvSpPr/>
            <p:nvPr/>
          </p:nvSpPr>
          <p:spPr>
            <a:xfrm>
              <a:off x="7443667" y="1996647"/>
              <a:ext cx="85663" cy="81548"/>
            </a:xfrm>
            <a:custGeom>
              <a:avLst/>
              <a:gdLst/>
              <a:ahLst/>
              <a:cxnLst/>
              <a:rect l="l" t="t" r="r" b="b"/>
              <a:pathLst>
                <a:path w="856628" h="815484" extrusionOk="0">
                  <a:moveTo>
                    <a:pt x="0" y="321159"/>
                  </a:moveTo>
                  <a:lnTo>
                    <a:pt x="0" y="0"/>
                  </a:lnTo>
                  <a:lnTo>
                    <a:pt x="856629" y="494326"/>
                  </a:lnTo>
                  <a:lnTo>
                    <a:pt x="856629" y="815484"/>
                  </a:lnTo>
                  <a:lnTo>
                    <a:pt x="0" y="3211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810;p46">
              <a:extLst>
                <a:ext uri="{FF2B5EF4-FFF2-40B4-BE49-F238E27FC236}">
                  <a16:creationId xmlns:a16="http://schemas.microsoft.com/office/drawing/2014/main" id="{42D501A7-BE26-D64A-B1A3-840F8B62CFEA}"/>
                </a:ext>
              </a:extLst>
            </p:cNvPr>
            <p:cNvSpPr/>
            <p:nvPr/>
          </p:nvSpPr>
          <p:spPr>
            <a:xfrm>
              <a:off x="7341373" y="1939516"/>
              <a:ext cx="49735" cy="39058"/>
            </a:xfrm>
            <a:custGeom>
              <a:avLst/>
              <a:gdLst/>
              <a:ahLst/>
              <a:cxnLst/>
              <a:rect l="l" t="t" r="r" b="b"/>
              <a:pathLst>
                <a:path w="497348" h="390578" extrusionOk="0">
                  <a:moveTo>
                    <a:pt x="0" y="0"/>
                  </a:moveTo>
                  <a:lnTo>
                    <a:pt x="497348" y="286831"/>
                  </a:lnTo>
                  <a:lnTo>
                    <a:pt x="497348" y="390578"/>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811;p46">
              <a:extLst>
                <a:ext uri="{FF2B5EF4-FFF2-40B4-BE49-F238E27FC236}">
                  <a16:creationId xmlns:a16="http://schemas.microsoft.com/office/drawing/2014/main" id="{EB36AC40-C033-C545-85C9-21D9B814C0F5}"/>
                </a:ext>
              </a:extLst>
            </p:cNvPr>
            <p:cNvSpPr/>
            <p:nvPr/>
          </p:nvSpPr>
          <p:spPr>
            <a:xfrm>
              <a:off x="7341373" y="1960284"/>
              <a:ext cx="89782" cy="62172"/>
            </a:xfrm>
            <a:custGeom>
              <a:avLst/>
              <a:gdLst/>
              <a:ahLst/>
              <a:cxnLst/>
              <a:rect l="l" t="t" r="r" b="b"/>
              <a:pathLst>
                <a:path w="897820" h="621720" extrusionOk="0">
                  <a:moveTo>
                    <a:pt x="0" y="0"/>
                  </a:moveTo>
                  <a:lnTo>
                    <a:pt x="897820" y="517974"/>
                  </a:lnTo>
                  <a:lnTo>
                    <a:pt x="897820" y="621721"/>
                  </a:lnTo>
                  <a:lnTo>
                    <a:pt x="0" y="10374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812;p46">
              <a:extLst>
                <a:ext uri="{FF2B5EF4-FFF2-40B4-BE49-F238E27FC236}">
                  <a16:creationId xmlns:a16="http://schemas.microsoft.com/office/drawing/2014/main" id="{DBA49E13-2D31-544B-B66B-C1A1A248D4F4}"/>
                </a:ext>
              </a:extLst>
            </p:cNvPr>
            <p:cNvSpPr/>
            <p:nvPr/>
          </p:nvSpPr>
          <p:spPr>
            <a:xfrm>
              <a:off x="7341449" y="1980976"/>
              <a:ext cx="116175" cy="77429"/>
            </a:xfrm>
            <a:custGeom>
              <a:avLst/>
              <a:gdLst/>
              <a:ahLst/>
              <a:cxnLst/>
              <a:rect l="l" t="t" r="r" b="b"/>
              <a:pathLst>
                <a:path w="1161750" h="774290" extrusionOk="0">
                  <a:moveTo>
                    <a:pt x="0" y="0"/>
                  </a:moveTo>
                  <a:lnTo>
                    <a:pt x="1161751" y="670543"/>
                  </a:lnTo>
                  <a:lnTo>
                    <a:pt x="1161751" y="774290"/>
                  </a:lnTo>
                  <a:lnTo>
                    <a:pt x="0" y="10374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813;p46">
              <a:extLst>
                <a:ext uri="{FF2B5EF4-FFF2-40B4-BE49-F238E27FC236}">
                  <a16:creationId xmlns:a16="http://schemas.microsoft.com/office/drawing/2014/main" id="{E39331A7-056B-7F4B-BE81-BDC7F8668D16}"/>
                </a:ext>
              </a:extLst>
            </p:cNvPr>
            <p:cNvSpPr/>
            <p:nvPr/>
          </p:nvSpPr>
          <p:spPr>
            <a:xfrm>
              <a:off x="7303497" y="1916707"/>
              <a:ext cx="25783" cy="38347"/>
            </a:xfrm>
            <a:custGeom>
              <a:avLst/>
              <a:gdLst/>
              <a:ahLst/>
              <a:cxnLst/>
              <a:rect l="l" t="t" r="r" b="b"/>
              <a:pathLst>
                <a:path w="257827" h="383474" extrusionOk="0">
                  <a:moveTo>
                    <a:pt x="257828" y="266115"/>
                  </a:moveTo>
                  <a:cubicBezTo>
                    <a:pt x="257828" y="363759"/>
                    <a:pt x="199855" y="409530"/>
                    <a:pt x="128914" y="368336"/>
                  </a:cubicBezTo>
                  <a:cubicBezTo>
                    <a:pt x="57973" y="327143"/>
                    <a:pt x="0" y="215004"/>
                    <a:pt x="0" y="117359"/>
                  </a:cubicBezTo>
                  <a:cubicBezTo>
                    <a:pt x="0" y="19715"/>
                    <a:pt x="57973" y="-26056"/>
                    <a:pt x="128914" y="15138"/>
                  </a:cubicBezTo>
                  <a:cubicBezTo>
                    <a:pt x="199855" y="56332"/>
                    <a:pt x="257828" y="169233"/>
                    <a:pt x="257828" y="26611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814;p46">
              <a:extLst>
                <a:ext uri="{FF2B5EF4-FFF2-40B4-BE49-F238E27FC236}">
                  <a16:creationId xmlns:a16="http://schemas.microsoft.com/office/drawing/2014/main" id="{69271F24-AE47-BC49-A595-C789B2B808EB}"/>
                </a:ext>
              </a:extLst>
            </p:cNvPr>
            <p:cNvSpPr/>
            <p:nvPr/>
          </p:nvSpPr>
          <p:spPr>
            <a:xfrm>
              <a:off x="7405335" y="2087629"/>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815;p46">
              <a:extLst>
                <a:ext uri="{FF2B5EF4-FFF2-40B4-BE49-F238E27FC236}">
                  <a16:creationId xmlns:a16="http://schemas.microsoft.com/office/drawing/2014/main" id="{93FC32FD-C569-C94B-932E-5F5495B9AAF5}"/>
                </a:ext>
              </a:extLst>
            </p:cNvPr>
            <p:cNvSpPr/>
            <p:nvPr/>
          </p:nvSpPr>
          <p:spPr>
            <a:xfrm>
              <a:off x="7439941" y="2124600"/>
              <a:ext cx="40734" cy="32040"/>
            </a:xfrm>
            <a:custGeom>
              <a:avLst/>
              <a:gdLst/>
              <a:ahLst/>
              <a:cxnLst/>
              <a:rect l="l" t="t" r="r" b="b"/>
              <a:pathLst>
                <a:path w="407337" h="320395" extrusionOk="0">
                  <a:moveTo>
                    <a:pt x="0" y="0"/>
                  </a:moveTo>
                  <a:lnTo>
                    <a:pt x="407338" y="235720"/>
                  </a:lnTo>
                  <a:lnTo>
                    <a:pt x="407338"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816;p46">
              <a:extLst>
                <a:ext uri="{FF2B5EF4-FFF2-40B4-BE49-F238E27FC236}">
                  <a16:creationId xmlns:a16="http://schemas.microsoft.com/office/drawing/2014/main" id="{E270BC89-C649-4342-9A98-832688B82FAC}"/>
                </a:ext>
              </a:extLst>
            </p:cNvPr>
            <p:cNvSpPr/>
            <p:nvPr/>
          </p:nvSpPr>
          <p:spPr>
            <a:xfrm>
              <a:off x="7439941" y="2141564"/>
              <a:ext cx="86807" cy="58739"/>
            </a:xfrm>
            <a:custGeom>
              <a:avLst/>
              <a:gdLst/>
              <a:ahLst/>
              <a:cxnLst/>
              <a:rect l="l" t="t" r="r" b="b"/>
              <a:pathLst>
                <a:path w="868071"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817;p46">
              <a:extLst>
                <a:ext uri="{FF2B5EF4-FFF2-40B4-BE49-F238E27FC236}">
                  <a16:creationId xmlns:a16="http://schemas.microsoft.com/office/drawing/2014/main" id="{9EB59670-8674-CD45-83FF-648DB8001C04}"/>
                </a:ext>
              </a:extLst>
            </p:cNvPr>
            <p:cNvSpPr/>
            <p:nvPr/>
          </p:nvSpPr>
          <p:spPr>
            <a:xfrm>
              <a:off x="7417428" y="2111311"/>
              <a:ext cx="15409" cy="22838"/>
            </a:xfrm>
            <a:custGeom>
              <a:avLst/>
              <a:gdLst/>
              <a:ahLst/>
              <a:cxnLst/>
              <a:rect l="l" t="t" r="r" b="b"/>
              <a:pathLst>
                <a:path w="154086" h="228378" extrusionOk="0">
                  <a:moveTo>
                    <a:pt x="154087" y="158434"/>
                  </a:moveTo>
                  <a:cubicBezTo>
                    <a:pt x="154087" y="216411"/>
                    <a:pt x="119760" y="243873"/>
                    <a:pt x="77043" y="219462"/>
                  </a:cubicBezTo>
                  <a:cubicBezTo>
                    <a:pt x="34326" y="195051"/>
                    <a:pt x="0" y="127920"/>
                    <a:pt x="0" y="69944"/>
                  </a:cubicBezTo>
                  <a:cubicBezTo>
                    <a:pt x="0" y="11968"/>
                    <a:pt x="34326" y="-15495"/>
                    <a:pt x="77043" y="8916"/>
                  </a:cubicBezTo>
                  <a:cubicBezTo>
                    <a:pt x="119760" y="33328"/>
                    <a:pt x="154087" y="100458"/>
                    <a:pt x="154087" y="1584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818;p46">
              <a:extLst>
                <a:ext uri="{FF2B5EF4-FFF2-40B4-BE49-F238E27FC236}">
                  <a16:creationId xmlns:a16="http://schemas.microsoft.com/office/drawing/2014/main" id="{44D866C1-4F8F-914B-898A-398DB98DEE2F}"/>
                </a:ext>
              </a:extLst>
            </p:cNvPr>
            <p:cNvSpPr/>
            <p:nvPr/>
          </p:nvSpPr>
          <p:spPr>
            <a:xfrm>
              <a:off x="7031141" y="1979606"/>
              <a:ext cx="135550" cy="148908"/>
            </a:xfrm>
            <a:custGeom>
              <a:avLst/>
              <a:gdLst/>
              <a:ahLst/>
              <a:cxnLst/>
              <a:rect l="l" t="t" r="r" b="b"/>
              <a:pathLst>
                <a:path w="1355502" h="1489078" extrusionOk="0">
                  <a:moveTo>
                    <a:pt x="1355503" y="782681"/>
                  </a:moveTo>
                  <a:lnTo>
                    <a:pt x="0" y="0"/>
                  </a:lnTo>
                  <a:lnTo>
                    <a:pt x="0" y="706397"/>
                  </a:lnTo>
                  <a:lnTo>
                    <a:pt x="1355503" y="1489079"/>
                  </a:lnTo>
                  <a:lnTo>
                    <a:pt x="1355503" y="782681"/>
                  </a:lnTo>
                  <a:close/>
                </a:path>
              </a:pathLst>
            </a:custGeom>
            <a:gradFill>
              <a:gsLst>
                <a:gs pos="0">
                  <a:srgbClr val="FFFFFF">
                    <a:alpha val="29803"/>
                    <a:alpha val="29800"/>
                  </a:srgbClr>
                </a:gs>
                <a:gs pos="100000">
                  <a:srgbClr val="FFFFFF">
                    <a:alpha val="0"/>
                  </a:srgbClr>
                </a:gs>
              </a:gsLst>
              <a:lin ang="10800025"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819;p46">
              <a:extLst>
                <a:ext uri="{FF2B5EF4-FFF2-40B4-BE49-F238E27FC236}">
                  <a16:creationId xmlns:a16="http://schemas.microsoft.com/office/drawing/2014/main" id="{31FABDF2-FA37-324A-831B-E4DF42B3D20C}"/>
                </a:ext>
              </a:extLst>
            </p:cNvPr>
            <p:cNvSpPr/>
            <p:nvPr/>
          </p:nvSpPr>
          <p:spPr>
            <a:xfrm>
              <a:off x="7065747" y="2016577"/>
              <a:ext cx="40734" cy="32040"/>
            </a:xfrm>
            <a:custGeom>
              <a:avLst/>
              <a:gdLst/>
              <a:ahLst/>
              <a:cxnLst/>
              <a:rect l="l" t="t" r="r" b="b"/>
              <a:pathLst>
                <a:path w="407337" h="320395" extrusionOk="0">
                  <a:moveTo>
                    <a:pt x="0" y="0"/>
                  </a:moveTo>
                  <a:lnTo>
                    <a:pt x="407337" y="235720"/>
                  </a:lnTo>
                  <a:lnTo>
                    <a:pt x="407337" y="320396"/>
                  </a:lnTo>
                  <a:lnTo>
                    <a:pt x="0" y="84676"/>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820;p46">
              <a:extLst>
                <a:ext uri="{FF2B5EF4-FFF2-40B4-BE49-F238E27FC236}">
                  <a16:creationId xmlns:a16="http://schemas.microsoft.com/office/drawing/2014/main" id="{0188AE4C-D331-3E4E-B236-20182BD48555}"/>
                </a:ext>
              </a:extLst>
            </p:cNvPr>
            <p:cNvSpPr/>
            <p:nvPr/>
          </p:nvSpPr>
          <p:spPr>
            <a:xfrm>
              <a:off x="7065747" y="2033542"/>
              <a:ext cx="86807" cy="58739"/>
            </a:xfrm>
            <a:custGeom>
              <a:avLst/>
              <a:gdLst/>
              <a:ahLst/>
              <a:cxnLst/>
              <a:rect l="l" t="t" r="r" b="b"/>
              <a:pathLst>
                <a:path w="868070" h="587392" extrusionOk="0">
                  <a:moveTo>
                    <a:pt x="0" y="0"/>
                  </a:moveTo>
                  <a:lnTo>
                    <a:pt x="868071" y="501191"/>
                  </a:lnTo>
                  <a:lnTo>
                    <a:pt x="868071" y="587393"/>
                  </a:lnTo>
                  <a:lnTo>
                    <a:pt x="0" y="862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821;p46">
              <a:extLst>
                <a:ext uri="{FF2B5EF4-FFF2-40B4-BE49-F238E27FC236}">
                  <a16:creationId xmlns:a16="http://schemas.microsoft.com/office/drawing/2014/main" id="{756A6BF8-76C2-FF42-89E6-6ACBBE6C020F}"/>
                </a:ext>
              </a:extLst>
            </p:cNvPr>
            <p:cNvSpPr/>
            <p:nvPr/>
          </p:nvSpPr>
          <p:spPr>
            <a:xfrm>
              <a:off x="7043234" y="2003289"/>
              <a:ext cx="15409" cy="22838"/>
            </a:xfrm>
            <a:custGeom>
              <a:avLst/>
              <a:gdLst/>
              <a:ahLst/>
              <a:cxnLst/>
              <a:rect l="l" t="t" r="r" b="b"/>
              <a:pathLst>
                <a:path w="154086" h="228378" extrusionOk="0">
                  <a:moveTo>
                    <a:pt x="154086" y="158434"/>
                  </a:moveTo>
                  <a:cubicBezTo>
                    <a:pt x="154086" y="216411"/>
                    <a:pt x="119760" y="243873"/>
                    <a:pt x="77043" y="219462"/>
                  </a:cubicBezTo>
                  <a:cubicBezTo>
                    <a:pt x="34326" y="195051"/>
                    <a:pt x="0" y="127920"/>
                    <a:pt x="0" y="69944"/>
                  </a:cubicBezTo>
                  <a:cubicBezTo>
                    <a:pt x="0" y="11968"/>
                    <a:pt x="34326" y="-15495"/>
                    <a:pt x="77043" y="8916"/>
                  </a:cubicBezTo>
                  <a:cubicBezTo>
                    <a:pt x="119760" y="33328"/>
                    <a:pt x="154086" y="100458"/>
                    <a:pt x="154086" y="15843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822;p46">
              <a:extLst>
                <a:ext uri="{FF2B5EF4-FFF2-40B4-BE49-F238E27FC236}">
                  <a16:creationId xmlns:a16="http://schemas.microsoft.com/office/drawing/2014/main" id="{D1271258-3CED-5946-9AE4-D76093642C1E}"/>
                </a:ext>
              </a:extLst>
            </p:cNvPr>
            <p:cNvSpPr/>
            <p:nvPr/>
          </p:nvSpPr>
          <p:spPr>
            <a:xfrm>
              <a:off x="7153135" y="1803880"/>
              <a:ext cx="60185" cy="102450"/>
            </a:xfrm>
            <a:custGeom>
              <a:avLst/>
              <a:gdLst/>
              <a:ahLst/>
              <a:cxnLst/>
              <a:rect l="l" t="t" r="r" b="b"/>
              <a:pathLst>
                <a:path w="601852" h="1024504" extrusionOk="0">
                  <a:moveTo>
                    <a:pt x="326480" y="298273"/>
                  </a:moveTo>
                  <a:lnTo>
                    <a:pt x="0" y="109850"/>
                  </a:lnTo>
                  <a:lnTo>
                    <a:pt x="0" y="0"/>
                  </a:lnTo>
                  <a:lnTo>
                    <a:pt x="326480" y="188423"/>
                  </a:lnTo>
                  <a:cubicBezTo>
                    <a:pt x="353178" y="203680"/>
                    <a:pt x="392081" y="234957"/>
                    <a:pt x="424882" y="283016"/>
                  </a:cubicBezTo>
                  <a:cubicBezTo>
                    <a:pt x="460734" y="334127"/>
                    <a:pt x="485906" y="398969"/>
                    <a:pt x="485906" y="469151"/>
                  </a:cubicBezTo>
                  <a:cubicBezTo>
                    <a:pt x="485906" y="546962"/>
                    <a:pt x="466073" y="591207"/>
                    <a:pt x="428696" y="603412"/>
                  </a:cubicBezTo>
                  <a:cubicBezTo>
                    <a:pt x="393607" y="614855"/>
                    <a:pt x="351653" y="595021"/>
                    <a:pt x="326480" y="580527"/>
                  </a:cubicBezTo>
                  <a:lnTo>
                    <a:pt x="192227" y="502717"/>
                  </a:lnTo>
                  <a:lnTo>
                    <a:pt x="191464" y="501954"/>
                  </a:lnTo>
                  <a:cubicBezTo>
                    <a:pt x="180022" y="495088"/>
                    <a:pt x="161714" y="488222"/>
                    <a:pt x="147221" y="492799"/>
                  </a:cubicBezTo>
                  <a:cubicBezTo>
                    <a:pt x="135016" y="496614"/>
                    <a:pt x="122049" y="508056"/>
                    <a:pt x="122049" y="551539"/>
                  </a:cubicBezTo>
                  <a:cubicBezTo>
                    <a:pt x="122049" y="595021"/>
                    <a:pt x="135779" y="620958"/>
                    <a:pt x="146458" y="636978"/>
                  </a:cubicBezTo>
                  <a:cubicBezTo>
                    <a:pt x="160189" y="656812"/>
                    <a:pt x="178496" y="670543"/>
                    <a:pt x="189938" y="676646"/>
                  </a:cubicBezTo>
                  <a:lnTo>
                    <a:pt x="191464" y="677409"/>
                  </a:lnTo>
                  <a:lnTo>
                    <a:pt x="601852" y="914654"/>
                  </a:lnTo>
                  <a:lnTo>
                    <a:pt x="601852" y="1024504"/>
                  </a:lnTo>
                  <a:lnTo>
                    <a:pt x="193752" y="788784"/>
                  </a:lnTo>
                  <a:cubicBezTo>
                    <a:pt x="165528" y="774290"/>
                    <a:pt x="125100" y="743014"/>
                    <a:pt x="90011" y="694191"/>
                  </a:cubicBezTo>
                  <a:cubicBezTo>
                    <a:pt x="51871" y="640029"/>
                    <a:pt x="25935" y="572136"/>
                    <a:pt x="25935" y="496614"/>
                  </a:cubicBezTo>
                  <a:cubicBezTo>
                    <a:pt x="25935" y="421092"/>
                    <a:pt x="51871" y="382949"/>
                    <a:pt x="89248" y="372270"/>
                  </a:cubicBezTo>
                  <a:cubicBezTo>
                    <a:pt x="124337" y="362353"/>
                    <a:pt x="164766" y="376847"/>
                    <a:pt x="192989" y="393629"/>
                  </a:cubicBezTo>
                  <a:lnTo>
                    <a:pt x="325717" y="469914"/>
                  </a:lnTo>
                  <a:cubicBezTo>
                    <a:pt x="344787" y="481357"/>
                    <a:pt x="359281" y="485934"/>
                    <a:pt x="369197" y="482882"/>
                  </a:cubicBezTo>
                  <a:cubicBezTo>
                    <a:pt x="376825" y="480594"/>
                    <a:pt x="390556" y="469914"/>
                    <a:pt x="390556" y="414226"/>
                  </a:cubicBezTo>
                  <a:cubicBezTo>
                    <a:pt x="390556" y="377610"/>
                    <a:pt x="379114" y="353961"/>
                    <a:pt x="367672" y="338704"/>
                  </a:cubicBezTo>
                  <a:cubicBezTo>
                    <a:pt x="354704" y="318870"/>
                    <a:pt x="337159" y="304376"/>
                    <a:pt x="326480" y="298273"/>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823;p46">
              <a:extLst>
                <a:ext uri="{FF2B5EF4-FFF2-40B4-BE49-F238E27FC236}">
                  <a16:creationId xmlns:a16="http://schemas.microsoft.com/office/drawing/2014/main" id="{23056898-A995-D644-A19C-4AE6C28A6CE6}"/>
                </a:ext>
              </a:extLst>
            </p:cNvPr>
            <p:cNvSpPr/>
            <p:nvPr/>
          </p:nvSpPr>
          <p:spPr>
            <a:xfrm>
              <a:off x="7133360" y="1785767"/>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824;p46">
              <a:extLst>
                <a:ext uri="{FF2B5EF4-FFF2-40B4-BE49-F238E27FC236}">
                  <a16:creationId xmlns:a16="http://schemas.microsoft.com/office/drawing/2014/main" id="{2082AC3A-9CC5-E149-BF31-520D3662A179}"/>
                </a:ext>
              </a:extLst>
            </p:cNvPr>
            <p:cNvSpPr/>
            <p:nvPr/>
          </p:nvSpPr>
          <p:spPr>
            <a:xfrm>
              <a:off x="7204092" y="1883139"/>
              <a:ext cx="25783" cy="38692"/>
            </a:xfrm>
            <a:custGeom>
              <a:avLst/>
              <a:gdLst/>
              <a:ahLst/>
              <a:cxnLst/>
              <a:rect l="l" t="t" r="r" b="b"/>
              <a:pathLst>
                <a:path w="257827" h="386920" extrusionOk="0">
                  <a:moveTo>
                    <a:pt x="257828" y="267838"/>
                  </a:moveTo>
                  <a:cubicBezTo>
                    <a:pt x="257828" y="366245"/>
                    <a:pt x="199855" y="412779"/>
                    <a:pt x="128914" y="372348"/>
                  </a:cubicBezTo>
                  <a:cubicBezTo>
                    <a:pt x="57973" y="331154"/>
                    <a:pt x="0" y="218253"/>
                    <a:pt x="0" y="119083"/>
                  </a:cubicBezTo>
                  <a:cubicBezTo>
                    <a:pt x="0" y="20676"/>
                    <a:pt x="57973" y="-25858"/>
                    <a:pt x="128914" y="14573"/>
                  </a:cubicBezTo>
                  <a:cubicBezTo>
                    <a:pt x="199855" y="55767"/>
                    <a:pt x="257828" y="169431"/>
                    <a:pt x="257828" y="26783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825;p46">
              <a:extLst>
                <a:ext uri="{FF2B5EF4-FFF2-40B4-BE49-F238E27FC236}">
                  <a16:creationId xmlns:a16="http://schemas.microsoft.com/office/drawing/2014/main" id="{1C19CA68-8052-854E-9F96-7C60860A9631}"/>
                </a:ext>
              </a:extLst>
            </p:cNvPr>
            <p:cNvSpPr/>
            <p:nvPr/>
          </p:nvSpPr>
          <p:spPr>
            <a:xfrm>
              <a:off x="7320153" y="2067089"/>
              <a:ext cx="33792" cy="84633"/>
            </a:xfrm>
            <a:custGeom>
              <a:avLst/>
              <a:gdLst/>
              <a:ahLst/>
              <a:cxnLst/>
              <a:rect l="l" t="t" r="r" b="b"/>
              <a:pathLst>
                <a:path w="337922" h="846332" extrusionOk="0">
                  <a:moveTo>
                    <a:pt x="0" y="0"/>
                  </a:moveTo>
                  <a:lnTo>
                    <a:pt x="0" y="643080"/>
                  </a:lnTo>
                  <a:cubicBezTo>
                    <a:pt x="0" y="649946"/>
                    <a:pt x="6865" y="657575"/>
                    <a:pt x="11442" y="655286"/>
                  </a:cubicBezTo>
                  <a:lnTo>
                    <a:pt x="161714" y="562981"/>
                  </a:lnTo>
                  <a:lnTo>
                    <a:pt x="315038" y="834555"/>
                  </a:lnTo>
                  <a:cubicBezTo>
                    <a:pt x="323429" y="849049"/>
                    <a:pt x="337922" y="850575"/>
                    <a:pt x="337922" y="836844"/>
                  </a:cubicBezTo>
                  <a:lnTo>
                    <a:pt x="337922" y="196052"/>
                  </a:lnTo>
                  <a:lnTo>
                    <a:pt x="0" y="0"/>
                  </a:lnTo>
                  <a:close/>
                </a:path>
              </a:pathLst>
            </a:custGeom>
            <a:gradFill>
              <a:gsLst>
                <a:gs pos="0">
                  <a:srgbClr val="FFFFFF">
                    <a:alpha val="29803"/>
                    <a:alpha val="29800"/>
                  </a:srgbClr>
                </a:gs>
                <a:gs pos="100000">
                  <a:srgbClr val="FFFFFF">
                    <a:alpha val="0"/>
                  </a:srgbClr>
                </a:gs>
              </a:gsLst>
              <a:lin ang="5400012"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65314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855300" y="83600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Two Gloves</a:t>
            </a:r>
            <a:endParaRPr dirty="0"/>
          </a:p>
        </p:txBody>
      </p:sp>
      <p:sp>
        <p:nvSpPr>
          <p:cNvPr id="275" name="Google Shape;275;p20"/>
          <p:cNvSpPr txBox="1">
            <a:spLocks noGrp="1"/>
          </p:cNvSpPr>
          <p:nvPr>
            <p:ph type="body" idx="1"/>
          </p:nvPr>
        </p:nvSpPr>
        <p:spPr>
          <a:xfrm>
            <a:off x="855300" y="1353948"/>
            <a:ext cx="4348500" cy="3033900"/>
          </a:xfrm>
          <a:prstGeom prst="rect">
            <a:avLst/>
          </a:prstGeom>
        </p:spPr>
        <p:txBody>
          <a:bodyPr spcFirstLastPara="1" wrap="square" lIns="0" tIns="0" rIns="0" bIns="0" anchor="t" anchorCtr="0">
            <a:noAutofit/>
          </a:bodyPr>
          <a:lstStyle/>
          <a:p>
            <a:pPr marL="0" lvl="0" indent="0">
              <a:spcAft>
                <a:spcPts val="800"/>
              </a:spcAft>
              <a:buNone/>
            </a:pPr>
            <a:r>
              <a:rPr lang="en-GB" sz="1800" dirty="0"/>
              <a:t>It uses a variety of movement and elevation sensors. Thus, making it capable of translating it via a pre-written instruction into hearable audio, so they can express them self’s and feel more connected to the world. Adding to this that most of his day-to-day life scenarios, we embedded a microphone  and a small OLED screen to write the other talker words.</a:t>
            </a:r>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9</a:t>
            </a:fld>
            <a:endParaRPr dirty="0"/>
          </a:p>
        </p:txBody>
      </p:sp>
      <p:pic>
        <p:nvPicPr>
          <p:cNvPr id="3" name="Picture 2" descr="A picture containing indoor, items, clothes, cluttered&#10;&#10;Description automatically generated">
            <a:extLst>
              <a:ext uri="{FF2B5EF4-FFF2-40B4-BE49-F238E27FC236}">
                <a16:creationId xmlns:a16="http://schemas.microsoft.com/office/drawing/2014/main" id="{D724372E-9686-3D4F-AF89-42DA85CA08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22626" y="0"/>
            <a:ext cx="3821373" cy="5096950"/>
          </a:xfrm>
          <a:prstGeom prst="rect">
            <a:avLst/>
          </a:prstGeom>
        </p:spPr>
      </p:pic>
    </p:spTree>
  </p:cSld>
  <p:clrMapOvr>
    <a:masterClrMapping/>
  </p:clrMapOvr>
</p:sld>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{1C6D867A-6395-744D-B0F8-B21CFE1CBBED}tf16401378</Template>
  <TotalTime>1837</TotalTime>
  <Words>1301</Words>
  <Application>Microsoft Macintosh PowerPoint</Application>
  <PresentationFormat>On-screen Show (16:9)</PresentationFormat>
  <Paragraphs>234</Paragraphs>
  <Slides>34</Slides>
  <Notes>34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Calibri</vt:lpstr>
      <vt:lpstr>Arial</vt:lpstr>
      <vt:lpstr>Barlow</vt:lpstr>
      <vt:lpstr>Barlow Light</vt:lpstr>
      <vt:lpstr>Minola template</vt:lpstr>
      <vt:lpstr>Image</vt:lpstr>
      <vt:lpstr>EBED-01 Project DEAF</vt:lpstr>
      <vt:lpstr>Youssef Mohamed STEM 6th of October for boys</vt:lpstr>
      <vt:lpstr>Marawan Salah El-Orman official languages school </vt:lpstr>
      <vt:lpstr>PowerPoint Presentation</vt:lpstr>
      <vt:lpstr>There are lots of deaf people around the world</vt:lpstr>
      <vt:lpstr>PowerPoint Presentation</vt:lpstr>
      <vt:lpstr>PowerPoint Presentation</vt:lpstr>
      <vt:lpstr>PowerPoint Presentation</vt:lpstr>
      <vt:lpstr>1. Two Gloves</vt:lpstr>
      <vt:lpstr>2. the band of vibration</vt:lpstr>
      <vt:lpstr>PowerPoint Presentation</vt:lpstr>
      <vt:lpstr>PowerPoint Presentation</vt:lpstr>
      <vt:lpstr>1. Two gloves(main components)</vt:lpstr>
      <vt:lpstr>1. The band of vibrations(main components)</vt:lpstr>
      <vt:lpstr>PowerPoint Presentation</vt:lpstr>
      <vt:lpstr>Gloves </vt:lpstr>
      <vt:lpstr>PowerPoint Presentation</vt:lpstr>
      <vt:lpstr>How the gloves work?!</vt:lpstr>
      <vt:lpstr>How the band of vibrations works?</vt:lpstr>
      <vt:lpstr>How the app works?</vt:lpstr>
      <vt:lpstr>How the app works?</vt:lpstr>
      <vt:lpstr>PowerPoint Presentation</vt:lpstr>
      <vt:lpstr>How we tested it?</vt:lpstr>
      <vt:lpstr>PowerPoint Presentation</vt:lpstr>
      <vt:lpstr>1st Test results</vt:lpstr>
      <vt:lpstr>2nd Test result</vt:lpstr>
      <vt:lpstr>3rd Test result</vt:lpstr>
      <vt:lpstr>PowerPoint Presentation</vt:lpstr>
      <vt:lpstr>Recommendations for the future</vt:lpstr>
      <vt:lpstr>PowerPoint Presentation</vt:lpstr>
      <vt:lpstr>Our conclusions</vt:lpstr>
      <vt:lpstr>PowerPoint Presentation</vt:lpstr>
      <vt:lpstr>At the 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Nourhan Khalil</cp:lastModifiedBy>
  <cp:revision>47</cp:revision>
  <dcterms:modified xsi:type="dcterms:W3CDTF">2021-03-11T10:16:38Z</dcterms:modified>
</cp:coreProperties>
</file>